
<file path=[Content_Types].xml><?xml version="1.0" encoding="utf-8"?>
<Types xmlns="http://schemas.openxmlformats.org/package/2006/content-types">
  <Default Extension="emf" ContentType="image/x-emf"/>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57" r:id="rId6"/>
    <p:sldId id="258" r:id="rId7"/>
    <p:sldId id="267" r:id="rId8"/>
    <p:sldId id="261" r:id="rId9"/>
    <p:sldId id="266" r:id="rId10"/>
    <p:sldId id="265" r:id="rId11"/>
    <p:sldId id="275" r:id="rId12"/>
    <p:sldId id="272" r:id="rId13"/>
    <p:sldId id="269" r:id="rId14"/>
    <p:sldId id="270" r:id="rId15"/>
    <p:sldId id="271" r:id="rId16"/>
    <p:sldId id="273" r:id="rId1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DFA2A6-1741-4729-946F-353CE2201F2E}" v="433" dt="2026-05-14T14:01:13.677"/>
    <p1510:client id="{CACEC216-F03A-4C4C-98C9-26A6A84141D3}" v="25" dt="2026-05-14T21:56:51.2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E7A79B-6854-4763-9D00-9E50645559F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6248D7DE-60FA-4D82-A308-5C3E63369C88}">
      <dgm:prSet/>
      <dgm:spPr/>
      <dgm:t>
        <a:bodyPr/>
        <a:lstStyle/>
        <a:p>
          <a:r>
            <a:rPr lang="en-GB" b="1"/>
            <a:t>Question:</a:t>
          </a:r>
          <a:endParaRPr lang="en-US"/>
        </a:p>
      </dgm:t>
    </dgm:pt>
    <dgm:pt modelId="{E0D1F0B2-D3F8-4483-9C43-3C47731D52FD}" type="parTrans" cxnId="{A135D06A-E28A-4249-906A-E234E7CB8459}">
      <dgm:prSet/>
      <dgm:spPr/>
      <dgm:t>
        <a:bodyPr/>
        <a:lstStyle/>
        <a:p>
          <a:endParaRPr lang="en-US"/>
        </a:p>
      </dgm:t>
    </dgm:pt>
    <dgm:pt modelId="{7372A3EF-5382-4F1E-B4CE-89ACE9E95472}" type="sibTrans" cxnId="{A135D06A-E28A-4249-906A-E234E7CB8459}">
      <dgm:prSet/>
      <dgm:spPr/>
      <dgm:t>
        <a:bodyPr/>
        <a:lstStyle/>
        <a:p>
          <a:endParaRPr lang="en-US"/>
        </a:p>
      </dgm:t>
    </dgm:pt>
    <dgm:pt modelId="{92388E6D-C41D-4673-A071-AEFD1FC6921E}">
      <dgm:prSet/>
      <dgm:spPr/>
      <dgm:t>
        <a:bodyPr/>
        <a:lstStyle/>
        <a:p>
          <a:r>
            <a:rPr lang="en-GB"/>
            <a:t>- Do healthcare systems show complex dynamics?</a:t>
          </a:r>
          <a:endParaRPr lang="en-US"/>
        </a:p>
      </dgm:t>
    </dgm:pt>
    <dgm:pt modelId="{54EF63CD-5DF2-43AD-BD53-9317DD39D7AE}" type="parTrans" cxnId="{3AFF3C47-1D59-4EF3-AD04-C661D3027FA9}">
      <dgm:prSet/>
      <dgm:spPr/>
      <dgm:t>
        <a:bodyPr/>
        <a:lstStyle/>
        <a:p>
          <a:endParaRPr lang="en-US"/>
        </a:p>
      </dgm:t>
    </dgm:pt>
    <dgm:pt modelId="{94BAAFEF-3AD3-4966-A81B-DF39C02B870D}" type="sibTrans" cxnId="{3AFF3C47-1D59-4EF3-AD04-C661D3027FA9}">
      <dgm:prSet/>
      <dgm:spPr/>
      <dgm:t>
        <a:bodyPr/>
        <a:lstStyle/>
        <a:p>
          <a:endParaRPr lang="en-US"/>
        </a:p>
      </dgm:t>
    </dgm:pt>
    <dgm:pt modelId="{7D871347-144D-47F7-9085-40440A14EF03}">
      <dgm:prSet/>
      <dgm:spPr/>
      <dgm:t>
        <a:bodyPr/>
        <a:lstStyle/>
        <a:p>
          <a:r>
            <a:rPr lang="en-GB" b="1"/>
            <a:t>Hypothesis:</a:t>
          </a:r>
          <a:endParaRPr lang="en-US"/>
        </a:p>
      </dgm:t>
    </dgm:pt>
    <dgm:pt modelId="{6EDD7E1F-7D67-401D-9499-F6E24122C819}" type="parTrans" cxnId="{D3763A02-BF25-4CF3-81E3-1D12F67FFE91}">
      <dgm:prSet/>
      <dgm:spPr/>
      <dgm:t>
        <a:bodyPr/>
        <a:lstStyle/>
        <a:p>
          <a:endParaRPr lang="en-US"/>
        </a:p>
      </dgm:t>
    </dgm:pt>
    <dgm:pt modelId="{F5DCCB01-4F6B-4001-92E8-7563E24EAA0F}" type="sibTrans" cxnId="{D3763A02-BF25-4CF3-81E3-1D12F67FFE91}">
      <dgm:prSet/>
      <dgm:spPr/>
      <dgm:t>
        <a:bodyPr/>
        <a:lstStyle/>
        <a:p>
          <a:endParaRPr lang="en-US"/>
        </a:p>
      </dgm:t>
    </dgm:pt>
    <dgm:pt modelId="{77CC4D8F-A87D-477E-8072-2F4C04BEBA12}">
      <dgm:prSet/>
      <dgm:spPr/>
      <dgm:t>
        <a:bodyPr/>
        <a:lstStyle/>
        <a:p>
          <a:r>
            <a:rPr lang="en-GB"/>
            <a:t>- Much health care ends in prescription</a:t>
          </a:r>
          <a:endParaRPr lang="en-US"/>
        </a:p>
      </dgm:t>
    </dgm:pt>
    <dgm:pt modelId="{775273C0-DBC8-4954-857D-9230C5F97C0B}" type="parTrans" cxnId="{709A9D9E-2848-4DA5-A293-86F7B3BB3CF4}">
      <dgm:prSet/>
      <dgm:spPr/>
      <dgm:t>
        <a:bodyPr/>
        <a:lstStyle/>
        <a:p>
          <a:endParaRPr lang="en-US"/>
        </a:p>
      </dgm:t>
    </dgm:pt>
    <dgm:pt modelId="{AD28F4D3-69D1-48CD-9488-E708251E141E}" type="sibTrans" cxnId="{709A9D9E-2848-4DA5-A293-86F7B3BB3CF4}">
      <dgm:prSet/>
      <dgm:spPr/>
      <dgm:t>
        <a:bodyPr/>
        <a:lstStyle/>
        <a:p>
          <a:endParaRPr lang="en-US"/>
        </a:p>
      </dgm:t>
    </dgm:pt>
    <dgm:pt modelId="{5B352773-6550-4AE8-91C0-DDB4510409EA}">
      <dgm:prSet/>
      <dgm:spPr/>
      <dgm:t>
        <a:bodyPr/>
        <a:lstStyle/>
        <a:p>
          <a:r>
            <a:rPr lang="en-GB"/>
            <a:t>- Any signal should be visible in prescribing data</a:t>
          </a:r>
          <a:endParaRPr lang="en-US"/>
        </a:p>
      </dgm:t>
    </dgm:pt>
    <dgm:pt modelId="{4057D721-7664-4119-9069-ACE7F1CB89BA}" type="parTrans" cxnId="{2E74BE4B-3246-4F89-BE16-80C3284E0258}">
      <dgm:prSet/>
      <dgm:spPr/>
      <dgm:t>
        <a:bodyPr/>
        <a:lstStyle/>
        <a:p>
          <a:endParaRPr lang="en-US"/>
        </a:p>
      </dgm:t>
    </dgm:pt>
    <dgm:pt modelId="{9BFC9993-81E4-42B2-A311-329ACF54257B}" type="sibTrans" cxnId="{2E74BE4B-3246-4F89-BE16-80C3284E0258}">
      <dgm:prSet/>
      <dgm:spPr/>
      <dgm:t>
        <a:bodyPr/>
        <a:lstStyle/>
        <a:p>
          <a:endParaRPr lang="en-US"/>
        </a:p>
      </dgm:t>
    </dgm:pt>
    <dgm:pt modelId="{B38ACF43-DCE7-4CD9-82E6-702660934608}">
      <dgm:prSet/>
      <dgm:spPr/>
      <dgm:t>
        <a:bodyPr/>
        <a:lstStyle/>
        <a:p>
          <a:r>
            <a:rPr lang="en-GB" b="1"/>
            <a:t>Analysis:</a:t>
          </a:r>
          <a:endParaRPr lang="en-US"/>
        </a:p>
      </dgm:t>
    </dgm:pt>
    <dgm:pt modelId="{419E6494-FC54-49B1-920B-ECEFE571E06C}" type="parTrans" cxnId="{7E3AEC1D-AB2F-461F-97F6-AAB6EFB97C39}">
      <dgm:prSet/>
      <dgm:spPr/>
      <dgm:t>
        <a:bodyPr/>
        <a:lstStyle/>
        <a:p>
          <a:endParaRPr lang="en-US"/>
        </a:p>
      </dgm:t>
    </dgm:pt>
    <dgm:pt modelId="{51878BC1-F2A2-468B-A797-B2026EB938F5}" type="sibTrans" cxnId="{7E3AEC1D-AB2F-461F-97F6-AAB6EFB97C39}">
      <dgm:prSet/>
      <dgm:spPr/>
      <dgm:t>
        <a:bodyPr/>
        <a:lstStyle/>
        <a:p>
          <a:endParaRPr lang="en-US"/>
        </a:p>
      </dgm:t>
    </dgm:pt>
    <dgm:pt modelId="{92017C27-9593-4033-A22F-CC6A2A639C99}">
      <dgm:prSet/>
      <dgm:spPr/>
      <dgm:t>
        <a:bodyPr/>
        <a:lstStyle/>
        <a:p>
          <a:r>
            <a:rPr lang="en-GB"/>
            <a:t>- Look at prescribing data from Manchester ICB as a function of time for disorders with complicated pathways</a:t>
          </a:r>
          <a:endParaRPr lang="en-US"/>
        </a:p>
      </dgm:t>
    </dgm:pt>
    <dgm:pt modelId="{AC84B7D2-AB4B-47B3-8C8E-EE04AD4E68FE}" type="parTrans" cxnId="{22785E84-A818-45DE-B560-7B07C6B159AE}">
      <dgm:prSet/>
      <dgm:spPr/>
      <dgm:t>
        <a:bodyPr/>
        <a:lstStyle/>
        <a:p>
          <a:endParaRPr lang="en-US"/>
        </a:p>
      </dgm:t>
    </dgm:pt>
    <dgm:pt modelId="{FCDC2075-9F8B-4C95-9C54-6B7A0C61A901}" type="sibTrans" cxnId="{22785E84-A818-45DE-B560-7B07C6B159AE}">
      <dgm:prSet/>
      <dgm:spPr/>
      <dgm:t>
        <a:bodyPr/>
        <a:lstStyle/>
        <a:p>
          <a:endParaRPr lang="en-US"/>
        </a:p>
      </dgm:t>
    </dgm:pt>
    <dgm:pt modelId="{5B5FE99D-9374-4E6C-AAB8-786B99FADD83}" type="pres">
      <dgm:prSet presAssocID="{57E7A79B-6854-4763-9D00-9E50645559F8}" presName="vert0" presStyleCnt="0">
        <dgm:presLayoutVars>
          <dgm:dir/>
          <dgm:animOne val="branch"/>
          <dgm:animLvl val="lvl"/>
        </dgm:presLayoutVars>
      </dgm:prSet>
      <dgm:spPr/>
    </dgm:pt>
    <dgm:pt modelId="{1A4D047A-76DA-4213-B34E-8A5C3096B5B7}" type="pres">
      <dgm:prSet presAssocID="{6248D7DE-60FA-4D82-A308-5C3E63369C88}" presName="thickLine" presStyleLbl="alignNode1" presStyleIdx="0" presStyleCnt="7"/>
      <dgm:spPr/>
    </dgm:pt>
    <dgm:pt modelId="{29EA21C5-3D70-471D-849E-F40CC23828FA}" type="pres">
      <dgm:prSet presAssocID="{6248D7DE-60FA-4D82-A308-5C3E63369C88}" presName="horz1" presStyleCnt="0"/>
      <dgm:spPr/>
    </dgm:pt>
    <dgm:pt modelId="{3564A21E-7E41-41B4-8091-248F2B1DAB59}" type="pres">
      <dgm:prSet presAssocID="{6248D7DE-60FA-4D82-A308-5C3E63369C88}" presName="tx1" presStyleLbl="revTx" presStyleIdx="0" presStyleCnt="7"/>
      <dgm:spPr/>
    </dgm:pt>
    <dgm:pt modelId="{EAE31600-F8A8-4C6A-A41B-B48EFC78D440}" type="pres">
      <dgm:prSet presAssocID="{6248D7DE-60FA-4D82-A308-5C3E63369C88}" presName="vert1" presStyleCnt="0"/>
      <dgm:spPr/>
    </dgm:pt>
    <dgm:pt modelId="{00190ED7-9247-4B93-B500-8112720C9150}" type="pres">
      <dgm:prSet presAssocID="{92388E6D-C41D-4673-A071-AEFD1FC6921E}" presName="thickLine" presStyleLbl="alignNode1" presStyleIdx="1" presStyleCnt="7"/>
      <dgm:spPr/>
    </dgm:pt>
    <dgm:pt modelId="{ACC993FB-F8C4-4850-9CE6-1D2556F953A6}" type="pres">
      <dgm:prSet presAssocID="{92388E6D-C41D-4673-A071-AEFD1FC6921E}" presName="horz1" presStyleCnt="0"/>
      <dgm:spPr/>
    </dgm:pt>
    <dgm:pt modelId="{65E17724-6B93-4BCC-9C78-DFBC9ED59013}" type="pres">
      <dgm:prSet presAssocID="{92388E6D-C41D-4673-A071-AEFD1FC6921E}" presName="tx1" presStyleLbl="revTx" presStyleIdx="1" presStyleCnt="7"/>
      <dgm:spPr/>
    </dgm:pt>
    <dgm:pt modelId="{F0B2E9B4-B724-4B88-BE5E-E2FB587A5303}" type="pres">
      <dgm:prSet presAssocID="{92388E6D-C41D-4673-A071-AEFD1FC6921E}" presName="vert1" presStyleCnt="0"/>
      <dgm:spPr/>
    </dgm:pt>
    <dgm:pt modelId="{6BD1BAAB-689A-45D9-B1CC-1A1757E549EF}" type="pres">
      <dgm:prSet presAssocID="{7D871347-144D-47F7-9085-40440A14EF03}" presName="thickLine" presStyleLbl="alignNode1" presStyleIdx="2" presStyleCnt="7"/>
      <dgm:spPr/>
    </dgm:pt>
    <dgm:pt modelId="{3236C1BA-7112-4F45-A379-E6C07F5B60DF}" type="pres">
      <dgm:prSet presAssocID="{7D871347-144D-47F7-9085-40440A14EF03}" presName="horz1" presStyleCnt="0"/>
      <dgm:spPr/>
    </dgm:pt>
    <dgm:pt modelId="{AD3B4231-F28F-47B8-99CC-D2C1FD54FA8C}" type="pres">
      <dgm:prSet presAssocID="{7D871347-144D-47F7-9085-40440A14EF03}" presName="tx1" presStyleLbl="revTx" presStyleIdx="2" presStyleCnt="7"/>
      <dgm:spPr/>
    </dgm:pt>
    <dgm:pt modelId="{0A169920-41DB-4996-86C1-2E295500AB13}" type="pres">
      <dgm:prSet presAssocID="{7D871347-144D-47F7-9085-40440A14EF03}" presName="vert1" presStyleCnt="0"/>
      <dgm:spPr/>
    </dgm:pt>
    <dgm:pt modelId="{FE8E436E-E392-406C-A447-22B4486D0EB3}" type="pres">
      <dgm:prSet presAssocID="{77CC4D8F-A87D-477E-8072-2F4C04BEBA12}" presName="thickLine" presStyleLbl="alignNode1" presStyleIdx="3" presStyleCnt="7"/>
      <dgm:spPr/>
    </dgm:pt>
    <dgm:pt modelId="{879EE508-1D4F-4D1F-8F7D-C699B120D3ED}" type="pres">
      <dgm:prSet presAssocID="{77CC4D8F-A87D-477E-8072-2F4C04BEBA12}" presName="horz1" presStyleCnt="0"/>
      <dgm:spPr/>
    </dgm:pt>
    <dgm:pt modelId="{BFDA4984-7C75-4D1B-93D3-C527C6E263DB}" type="pres">
      <dgm:prSet presAssocID="{77CC4D8F-A87D-477E-8072-2F4C04BEBA12}" presName="tx1" presStyleLbl="revTx" presStyleIdx="3" presStyleCnt="7"/>
      <dgm:spPr/>
    </dgm:pt>
    <dgm:pt modelId="{DF7A3F30-2271-4278-AFA9-3E8F38C361A4}" type="pres">
      <dgm:prSet presAssocID="{77CC4D8F-A87D-477E-8072-2F4C04BEBA12}" presName="vert1" presStyleCnt="0"/>
      <dgm:spPr/>
    </dgm:pt>
    <dgm:pt modelId="{06DB9B35-B420-4C96-B89F-A34272161769}" type="pres">
      <dgm:prSet presAssocID="{5B352773-6550-4AE8-91C0-DDB4510409EA}" presName="thickLine" presStyleLbl="alignNode1" presStyleIdx="4" presStyleCnt="7"/>
      <dgm:spPr/>
    </dgm:pt>
    <dgm:pt modelId="{2665D01A-C1AD-4004-9C7C-E54FC4DABB77}" type="pres">
      <dgm:prSet presAssocID="{5B352773-6550-4AE8-91C0-DDB4510409EA}" presName="horz1" presStyleCnt="0"/>
      <dgm:spPr/>
    </dgm:pt>
    <dgm:pt modelId="{01EFD9BA-4BE3-4937-8B10-06C913A7849A}" type="pres">
      <dgm:prSet presAssocID="{5B352773-6550-4AE8-91C0-DDB4510409EA}" presName="tx1" presStyleLbl="revTx" presStyleIdx="4" presStyleCnt="7"/>
      <dgm:spPr/>
    </dgm:pt>
    <dgm:pt modelId="{3FE06F90-CF74-4F39-A6D3-0A15921789BE}" type="pres">
      <dgm:prSet presAssocID="{5B352773-6550-4AE8-91C0-DDB4510409EA}" presName="vert1" presStyleCnt="0"/>
      <dgm:spPr/>
    </dgm:pt>
    <dgm:pt modelId="{8FD3CFD4-989A-4B31-A9C5-644F49BC7699}" type="pres">
      <dgm:prSet presAssocID="{B38ACF43-DCE7-4CD9-82E6-702660934608}" presName="thickLine" presStyleLbl="alignNode1" presStyleIdx="5" presStyleCnt="7"/>
      <dgm:spPr/>
    </dgm:pt>
    <dgm:pt modelId="{D353C69C-BF1C-4949-A201-8625BE569370}" type="pres">
      <dgm:prSet presAssocID="{B38ACF43-DCE7-4CD9-82E6-702660934608}" presName="horz1" presStyleCnt="0"/>
      <dgm:spPr/>
    </dgm:pt>
    <dgm:pt modelId="{4EFAA26A-5ACB-434A-90F2-CE0A0DE3302E}" type="pres">
      <dgm:prSet presAssocID="{B38ACF43-DCE7-4CD9-82E6-702660934608}" presName="tx1" presStyleLbl="revTx" presStyleIdx="5" presStyleCnt="7"/>
      <dgm:spPr/>
    </dgm:pt>
    <dgm:pt modelId="{2B410917-0393-41E4-8A0D-7E83E9BF3D70}" type="pres">
      <dgm:prSet presAssocID="{B38ACF43-DCE7-4CD9-82E6-702660934608}" presName="vert1" presStyleCnt="0"/>
      <dgm:spPr/>
    </dgm:pt>
    <dgm:pt modelId="{2F89F4EC-7580-43FB-A651-C80FC5FEB04F}" type="pres">
      <dgm:prSet presAssocID="{92017C27-9593-4033-A22F-CC6A2A639C99}" presName="thickLine" presStyleLbl="alignNode1" presStyleIdx="6" presStyleCnt="7"/>
      <dgm:spPr/>
    </dgm:pt>
    <dgm:pt modelId="{E4E3A995-437E-404E-8CDF-29C17CDF543D}" type="pres">
      <dgm:prSet presAssocID="{92017C27-9593-4033-A22F-CC6A2A639C99}" presName="horz1" presStyleCnt="0"/>
      <dgm:spPr/>
    </dgm:pt>
    <dgm:pt modelId="{A0DB3D6D-EF29-4848-8707-3614D2448423}" type="pres">
      <dgm:prSet presAssocID="{92017C27-9593-4033-A22F-CC6A2A639C99}" presName="tx1" presStyleLbl="revTx" presStyleIdx="6" presStyleCnt="7"/>
      <dgm:spPr/>
    </dgm:pt>
    <dgm:pt modelId="{D86C75B6-12B8-4634-B592-B094023274CF}" type="pres">
      <dgm:prSet presAssocID="{92017C27-9593-4033-A22F-CC6A2A639C99}" presName="vert1" presStyleCnt="0"/>
      <dgm:spPr/>
    </dgm:pt>
  </dgm:ptLst>
  <dgm:cxnLst>
    <dgm:cxn modelId="{D3763A02-BF25-4CF3-81E3-1D12F67FFE91}" srcId="{57E7A79B-6854-4763-9D00-9E50645559F8}" destId="{7D871347-144D-47F7-9085-40440A14EF03}" srcOrd="2" destOrd="0" parTransId="{6EDD7E1F-7D67-401D-9499-F6E24122C819}" sibTransId="{F5DCCB01-4F6B-4001-92E8-7563E24EAA0F}"/>
    <dgm:cxn modelId="{5F9E0807-9368-4075-81A7-F7711B3D0077}" type="presOf" srcId="{6248D7DE-60FA-4D82-A308-5C3E63369C88}" destId="{3564A21E-7E41-41B4-8091-248F2B1DAB59}" srcOrd="0" destOrd="0" presId="urn:microsoft.com/office/officeart/2008/layout/LinedList"/>
    <dgm:cxn modelId="{EE24BC11-F225-4871-A1BC-38A95A219C49}" type="presOf" srcId="{92017C27-9593-4033-A22F-CC6A2A639C99}" destId="{A0DB3D6D-EF29-4848-8707-3614D2448423}" srcOrd="0" destOrd="0" presId="urn:microsoft.com/office/officeart/2008/layout/LinedList"/>
    <dgm:cxn modelId="{7E3AEC1D-AB2F-461F-97F6-AAB6EFB97C39}" srcId="{57E7A79B-6854-4763-9D00-9E50645559F8}" destId="{B38ACF43-DCE7-4CD9-82E6-702660934608}" srcOrd="5" destOrd="0" parTransId="{419E6494-FC54-49B1-920B-ECEFE571E06C}" sibTransId="{51878BC1-F2A2-468B-A797-B2026EB938F5}"/>
    <dgm:cxn modelId="{3AFF3C47-1D59-4EF3-AD04-C661D3027FA9}" srcId="{57E7A79B-6854-4763-9D00-9E50645559F8}" destId="{92388E6D-C41D-4673-A071-AEFD1FC6921E}" srcOrd="1" destOrd="0" parTransId="{54EF63CD-5DF2-43AD-BD53-9317DD39D7AE}" sibTransId="{94BAAFEF-3AD3-4966-A81B-DF39C02B870D}"/>
    <dgm:cxn modelId="{A135D06A-E28A-4249-906A-E234E7CB8459}" srcId="{57E7A79B-6854-4763-9D00-9E50645559F8}" destId="{6248D7DE-60FA-4D82-A308-5C3E63369C88}" srcOrd="0" destOrd="0" parTransId="{E0D1F0B2-D3F8-4483-9C43-3C47731D52FD}" sibTransId="{7372A3EF-5382-4F1E-B4CE-89ACE9E95472}"/>
    <dgm:cxn modelId="{2E74BE4B-3246-4F89-BE16-80C3284E0258}" srcId="{57E7A79B-6854-4763-9D00-9E50645559F8}" destId="{5B352773-6550-4AE8-91C0-DDB4510409EA}" srcOrd="4" destOrd="0" parTransId="{4057D721-7664-4119-9069-ACE7F1CB89BA}" sibTransId="{9BFC9993-81E4-42B2-A311-329ACF54257B}"/>
    <dgm:cxn modelId="{22785E84-A818-45DE-B560-7B07C6B159AE}" srcId="{57E7A79B-6854-4763-9D00-9E50645559F8}" destId="{92017C27-9593-4033-A22F-CC6A2A639C99}" srcOrd="6" destOrd="0" parTransId="{AC84B7D2-AB4B-47B3-8C8E-EE04AD4E68FE}" sibTransId="{FCDC2075-9F8B-4C95-9C54-6B7A0C61A901}"/>
    <dgm:cxn modelId="{709A9D9E-2848-4DA5-A293-86F7B3BB3CF4}" srcId="{57E7A79B-6854-4763-9D00-9E50645559F8}" destId="{77CC4D8F-A87D-477E-8072-2F4C04BEBA12}" srcOrd="3" destOrd="0" parTransId="{775273C0-DBC8-4954-857D-9230C5F97C0B}" sibTransId="{AD28F4D3-69D1-48CD-9488-E708251E141E}"/>
    <dgm:cxn modelId="{6D4C0AA2-1E1B-4692-8EBB-D8CD09F79CD0}" type="presOf" srcId="{B38ACF43-DCE7-4CD9-82E6-702660934608}" destId="{4EFAA26A-5ACB-434A-90F2-CE0A0DE3302E}" srcOrd="0" destOrd="0" presId="urn:microsoft.com/office/officeart/2008/layout/LinedList"/>
    <dgm:cxn modelId="{049B52AA-D6A2-4277-9B57-982AAB3676B6}" type="presOf" srcId="{7D871347-144D-47F7-9085-40440A14EF03}" destId="{AD3B4231-F28F-47B8-99CC-D2C1FD54FA8C}" srcOrd="0" destOrd="0" presId="urn:microsoft.com/office/officeart/2008/layout/LinedList"/>
    <dgm:cxn modelId="{E0ADC9B6-8A29-4576-AD15-01CE10BA7673}" type="presOf" srcId="{92388E6D-C41D-4673-A071-AEFD1FC6921E}" destId="{65E17724-6B93-4BCC-9C78-DFBC9ED59013}" srcOrd="0" destOrd="0" presId="urn:microsoft.com/office/officeart/2008/layout/LinedList"/>
    <dgm:cxn modelId="{CC18C0BF-FB75-4F47-BD67-0FDE2FCF60BE}" type="presOf" srcId="{5B352773-6550-4AE8-91C0-DDB4510409EA}" destId="{01EFD9BA-4BE3-4937-8B10-06C913A7849A}" srcOrd="0" destOrd="0" presId="urn:microsoft.com/office/officeart/2008/layout/LinedList"/>
    <dgm:cxn modelId="{C69967CB-776C-4A50-898F-4BC0D8B55629}" type="presOf" srcId="{57E7A79B-6854-4763-9D00-9E50645559F8}" destId="{5B5FE99D-9374-4E6C-AAB8-786B99FADD83}" srcOrd="0" destOrd="0" presId="urn:microsoft.com/office/officeart/2008/layout/LinedList"/>
    <dgm:cxn modelId="{6A7503D2-1773-451C-B591-1E0C55765F33}" type="presOf" srcId="{77CC4D8F-A87D-477E-8072-2F4C04BEBA12}" destId="{BFDA4984-7C75-4D1B-93D3-C527C6E263DB}" srcOrd="0" destOrd="0" presId="urn:microsoft.com/office/officeart/2008/layout/LinedList"/>
    <dgm:cxn modelId="{49837849-6414-42F6-A069-974E12C0ABEF}" type="presParOf" srcId="{5B5FE99D-9374-4E6C-AAB8-786B99FADD83}" destId="{1A4D047A-76DA-4213-B34E-8A5C3096B5B7}" srcOrd="0" destOrd="0" presId="urn:microsoft.com/office/officeart/2008/layout/LinedList"/>
    <dgm:cxn modelId="{1FFA8638-2588-4AD9-9F51-8A804B84F582}" type="presParOf" srcId="{5B5FE99D-9374-4E6C-AAB8-786B99FADD83}" destId="{29EA21C5-3D70-471D-849E-F40CC23828FA}" srcOrd="1" destOrd="0" presId="urn:microsoft.com/office/officeart/2008/layout/LinedList"/>
    <dgm:cxn modelId="{F097935E-0E5D-4EF8-A651-5F8154AAE650}" type="presParOf" srcId="{29EA21C5-3D70-471D-849E-F40CC23828FA}" destId="{3564A21E-7E41-41B4-8091-248F2B1DAB59}" srcOrd="0" destOrd="0" presId="urn:microsoft.com/office/officeart/2008/layout/LinedList"/>
    <dgm:cxn modelId="{42FFF913-A36E-49DF-AA7D-8FEFBD3E4D27}" type="presParOf" srcId="{29EA21C5-3D70-471D-849E-F40CC23828FA}" destId="{EAE31600-F8A8-4C6A-A41B-B48EFC78D440}" srcOrd="1" destOrd="0" presId="urn:microsoft.com/office/officeart/2008/layout/LinedList"/>
    <dgm:cxn modelId="{8A52C1DB-691F-4177-B6B3-7E8A394C5ED1}" type="presParOf" srcId="{5B5FE99D-9374-4E6C-AAB8-786B99FADD83}" destId="{00190ED7-9247-4B93-B500-8112720C9150}" srcOrd="2" destOrd="0" presId="urn:microsoft.com/office/officeart/2008/layout/LinedList"/>
    <dgm:cxn modelId="{6949BEBD-F942-402E-9177-A78530E5DA10}" type="presParOf" srcId="{5B5FE99D-9374-4E6C-AAB8-786B99FADD83}" destId="{ACC993FB-F8C4-4850-9CE6-1D2556F953A6}" srcOrd="3" destOrd="0" presId="urn:microsoft.com/office/officeart/2008/layout/LinedList"/>
    <dgm:cxn modelId="{6F1099E9-163A-4E0C-8531-B8ECA9221B1D}" type="presParOf" srcId="{ACC993FB-F8C4-4850-9CE6-1D2556F953A6}" destId="{65E17724-6B93-4BCC-9C78-DFBC9ED59013}" srcOrd="0" destOrd="0" presId="urn:microsoft.com/office/officeart/2008/layout/LinedList"/>
    <dgm:cxn modelId="{50F2AFAB-C4B5-4E31-B900-C83AB733BD0B}" type="presParOf" srcId="{ACC993FB-F8C4-4850-9CE6-1D2556F953A6}" destId="{F0B2E9B4-B724-4B88-BE5E-E2FB587A5303}" srcOrd="1" destOrd="0" presId="urn:microsoft.com/office/officeart/2008/layout/LinedList"/>
    <dgm:cxn modelId="{E132C14C-D85E-4BEC-A783-58D6A5073E1C}" type="presParOf" srcId="{5B5FE99D-9374-4E6C-AAB8-786B99FADD83}" destId="{6BD1BAAB-689A-45D9-B1CC-1A1757E549EF}" srcOrd="4" destOrd="0" presId="urn:microsoft.com/office/officeart/2008/layout/LinedList"/>
    <dgm:cxn modelId="{F81A7CE5-1B4C-4CEA-B118-8075CB7B6B62}" type="presParOf" srcId="{5B5FE99D-9374-4E6C-AAB8-786B99FADD83}" destId="{3236C1BA-7112-4F45-A379-E6C07F5B60DF}" srcOrd="5" destOrd="0" presId="urn:microsoft.com/office/officeart/2008/layout/LinedList"/>
    <dgm:cxn modelId="{86297510-34A8-4D3C-982B-843D2664B11F}" type="presParOf" srcId="{3236C1BA-7112-4F45-A379-E6C07F5B60DF}" destId="{AD3B4231-F28F-47B8-99CC-D2C1FD54FA8C}" srcOrd="0" destOrd="0" presId="urn:microsoft.com/office/officeart/2008/layout/LinedList"/>
    <dgm:cxn modelId="{99859D62-9BAC-4C02-8596-53197F3D7769}" type="presParOf" srcId="{3236C1BA-7112-4F45-A379-E6C07F5B60DF}" destId="{0A169920-41DB-4996-86C1-2E295500AB13}" srcOrd="1" destOrd="0" presId="urn:microsoft.com/office/officeart/2008/layout/LinedList"/>
    <dgm:cxn modelId="{58506198-FA75-426F-80B7-79DA23EB37E8}" type="presParOf" srcId="{5B5FE99D-9374-4E6C-AAB8-786B99FADD83}" destId="{FE8E436E-E392-406C-A447-22B4486D0EB3}" srcOrd="6" destOrd="0" presId="urn:microsoft.com/office/officeart/2008/layout/LinedList"/>
    <dgm:cxn modelId="{4ECC64E3-C1CD-4CCE-B90A-F7867E6158E5}" type="presParOf" srcId="{5B5FE99D-9374-4E6C-AAB8-786B99FADD83}" destId="{879EE508-1D4F-4D1F-8F7D-C699B120D3ED}" srcOrd="7" destOrd="0" presId="urn:microsoft.com/office/officeart/2008/layout/LinedList"/>
    <dgm:cxn modelId="{E71BF994-7CE0-4DF6-97DA-376D5ED7A697}" type="presParOf" srcId="{879EE508-1D4F-4D1F-8F7D-C699B120D3ED}" destId="{BFDA4984-7C75-4D1B-93D3-C527C6E263DB}" srcOrd="0" destOrd="0" presId="urn:microsoft.com/office/officeart/2008/layout/LinedList"/>
    <dgm:cxn modelId="{DA6B32A1-8FF2-4D58-A0BB-7616DDEDBD94}" type="presParOf" srcId="{879EE508-1D4F-4D1F-8F7D-C699B120D3ED}" destId="{DF7A3F30-2271-4278-AFA9-3E8F38C361A4}" srcOrd="1" destOrd="0" presId="urn:microsoft.com/office/officeart/2008/layout/LinedList"/>
    <dgm:cxn modelId="{27079A56-BA31-4136-A6D5-5D0A49C051D8}" type="presParOf" srcId="{5B5FE99D-9374-4E6C-AAB8-786B99FADD83}" destId="{06DB9B35-B420-4C96-B89F-A34272161769}" srcOrd="8" destOrd="0" presId="urn:microsoft.com/office/officeart/2008/layout/LinedList"/>
    <dgm:cxn modelId="{181AB9BD-E59D-4A37-A6D5-68D42DC1931B}" type="presParOf" srcId="{5B5FE99D-9374-4E6C-AAB8-786B99FADD83}" destId="{2665D01A-C1AD-4004-9C7C-E54FC4DABB77}" srcOrd="9" destOrd="0" presId="urn:microsoft.com/office/officeart/2008/layout/LinedList"/>
    <dgm:cxn modelId="{D006054A-EB12-4633-BA06-FEF5892E3EB7}" type="presParOf" srcId="{2665D01A-C1AD-4004-9C7C-E54FC4DABB77}" destId="{01EFD9BA-4BE3-4937-8B10-06C913A7849A}" srcOrd="0" destOrd="0" presId="urn:microsoft.com/office/officeart/2008/layout/LinedList"/>
    <dgm:cxn modelId="{4D4E4790-A10A-436B-85FC-E9AB94353385}" type="presParOf" srcId="{2665D01A-C1AD-4004-9C7C-E54FC4DABB77}" destId="{3FE06F90-CF74-4F39-A6D3-0A15921789BE}" srcOrd="1" destOrd="0" presId="urn:microsoft.com/office/officeart/2008/layout/LinedList"/>
    <dgm:cxn modelId="{03A33D74-2E0D-4674-8D79-7D462854FD2A}" type="presParOf" srcId="{5B5FE99D-9374-4E6C-AAB8-786B99FADD83}" destId="{8FD3CFD4-989A-4B31-A9C5-644F49BC7699}" srcOrd="10" destOrd="0" presId="urn:microsoft.com/office/officeart/2008/layout/LinedList"/>
    <dgm:cxn modelId="{582F4CB1-8B56-472D-8211-77EA8D145D69}" type="presParOf" srcId="{5B5FE99D-9374-4E6C-AAB8-786B99FADD83}" destId="{D353C69C-BF1C-4949-A201-8625BE569370}" srcOrd="11" destOrd="0" presId="urn:microsoft.com/office/officeart/2008/layout/LinedList"/>
    <dgm:cxn modelId="{FD88F68C-3076-44A7-AE5A-B7DEC0E90AD9}" type="presParOf" srcId="{D353C69C-BF1C-4949-A201-8625BE569370}" destId="{4EFAA26A-5ACB-434A-90F2-CE0A0DE3302E}" srcOrd="0" destOrd="0" presId="urn:microsoft.com/office/officeart/2008/layout/LinedList"/>
    <dgm:cxn modelId="{879FFC4F-DFB2-424C-A856-6B6B1C0DEF8D}" type="presParOf" srcId="{D353C69C-BF1C-4949-A201-8625BE569370}" destId="{2B410917-0393-41E4-8A0D-7E83E9BF3D70}" srcOrd="1" destOrd="0" presId="urn:microsoft.com/office/officeart/2008/layout/LinedList"/>
    <dgm:cxn modelId="{0A9A3CF5-5302-41BB-B5CB-ADBA27EFDF9B}" type="presParOf" srcId="{5B5FE99D-9374-4E6C-AAB8-786B99FADD83}" destId="{2F89F4EC-7580-43FB-A651-C80FC5FEB04F}" srcOrd="12" destOrd="0" presId="urn:microsoft.com/office/officeart/2008/layout/LinedList"/>
    <dgm:cxn modelId="{033311E4-7F66-4554-A0ED-C9CAD0D0E277}" type="presParOf" srcId="{5B5FE99D-9374-4E6C-AAB8-786B99FADD83}" destId="{E4E3A995-437E-404E-8CDF-29C17CDF543D}" srcOrd="13" destOrd="0" presId="urn:microsoft.com/office/officeart/2008/layout/LinedList"/>
    <dgm:cxn modelId="{D92D09B1-305B-45DB-9B79-CBE8686D8C85}" type="presParOf" srcId="{E4E3A995-437E-404E-8CDF-29C17CDF543D}" destId="{A0DB3D6D-EF29-4848-8707-3614D2448423}" srcOrd="0" destOrd="0" presId="urn:microsoft.com/office/officeart/2008/layout/LinedList"/>
    <dgm:cxn modelId="{2849A881-F733-49A2-9FFC-06AC335DC250}" type="presParOf" srcId="{E4E3A995-437E-404E-8CDF-29C17CDF543D}" destId="{D86C75B6-12B8-4634-B592-B094023274C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2D0D31-4DD9-45C3-A5BD-6ADBDE890307}"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4A179DEA-4FB1-4671-B503-60D0992934D8}">
      <dgm:prSet/>
      <dgm:spPr/>
      <dgm:t>
        <a:bodyPr/>
        <a:lstStyle/>
        <a:p>
          <a:r>
            <a:rPr lang="en-GB"/>
            <a:t>Healthcare systems are complex and adaptive</a:t>
          </a:r>
          <a:endParaRPr lang="en-US"/>
        </a:p>
      </dgm:t>
    </dgm:pt>
    <dgm:pt modelId="{2D90F0BB-8851-42FA-B792-F8C17C004C89}" type="parTrans" cxnId="{A4E531CE-D779-4504-8F5A-DB25D90C6D63}">
      <dgm:prSet/>
      <dgm:spPr/>
      <dgm:t>
        <a:bodyPr/>
        <a:lstStyle/>
        <a:p>
          <a:endParaRPr lang="en-US"/>
        </a:p>
      </dgm:t>
    </dgm:pt>
    <dgm:pt modelId="{997FCCCF-7165-4DB9-81D0-6B6680D3A60D}" type="sibTrans" cxnId="{A4E531CE-D779-4504-8F5A-DB25D90C6D63}">
      <dgm:prSet/>
      <dgm:spPr/>
      <dgm:t>
        <a:bodyPr/>
        <a:lstStyle/>
        <a:p>
          <a:endParaRPr lang="en-US"/>
        </a:p>
      </dgm:t>
    </dgm:pt>
    <dgm:pt modelId="{69D32651-A143-4144-89B3-AB0ED60C60A2}">
      <dgm:prSet/>
      <dgm:spPr/>
      <dgm:t>
        <a:bodyPr/>
        <a:lstStyle/>
        <a:p>
          <a:r>
            <a:rPr lang="en-GB"/>
            <a:t>Many individual agents who act in ways that are not totally predictable</a:t>
          </a:r>
          <a:endParaRPr lang="en-US"/>
        </a:p>
      </dgm:t>
    </dgm:pt>
    <dgm:pt modelId="{28D32614-3B38-4937-A8D6-C55CAE475202}" type="parTrans" cxnId="{0EEDD0F8-0A49-4A3E-8DB2-CF3E1E424F1C}">
      <dgm:prSet/>
      <dgm:spPr/>
      <dgm:t>
        <a:bodyPr/>
        <a:lstStyle/>
        <a:p>
          <a:endParaRPr lang="en-US"/>
        </a:p>
      </dgm:t>
    </dgm:pt>
    <dgm:pt modelId="{7CF0F27F-9E98-4DBC-ACE6-62058481DC31}" type="sibTrans" cxnId="{0EEDD0F8-0A49-4A3E-8DB2-CF3E1E424F1C}">
      <dgm:prSet/>
      <dgm:spPr/>
      <dgm:t>
        <a:bodyPr/>
        <a:lstStyle/>
        <a:p>
          <a:endParaRPr lang="en-US"/>
        </a:p>
      </dgm:t>
    </dgm:pt>
    <dgm:pt modelId="{7B1902D0-3A2D-49A7-B3AD-DBE85B5716B9}">
      <dgm:prSet/>
      <dgm:spPr/>
      <dgm:t>
        <a:bodyPr/>
        <a:lstStyle/>
        <a:p>
          <a:r>
            <a:rPr lang="en-GB"/>
            <a:t>Care crosses many organisational boundaries</a:t>
          </a:r>
          <a:endParaRPr lang="en-US"/>
        </a:p>
      </dgm:t>
    </dgm:pt>
    <dgm:pt modelId="{7E5429B9-F849-480E-A268-3D1A2603ACE0}" type="parTrans" cxnId="{DE19489E-8FA8-43E1-8B4B-5D78D0115C6E}">
      <dgm:prSet/>
      <dgm:spPr/>
      <dgm:t>
        <a:bodyPr/>
        <a:lstStyle/>
        <a:p>
          <a:endParaRPr lang="en-US"/>
        </a:p>
      </dgm:t>
    </dgm:pt>
    <dgm:pt modelId="{F2BD0964-D8D1-463B-B584-A1AB8F9D1D12}" type="sibTrans" cxnId="{DE19489E-8FA8-43E1-8B4B-5D78D0115C6E}">
      <dgm:prSet/>
      <dgm:spPr/>
      <dgm:t>
        <a:bodyPr/>
        <a:lstStyle/>
        <a:p>
          <a:endParaRPr lang="en-US"/>
        </a:p>
      </dgm:t>
    </dgm:pt>
    <dgm:pt modelId="{195F6939-A864-4ABC-83C3-81EA0105377B}">
      <dgm:prSet/>
      <dgm:spPr/>
      <dgm:t>
        <a:bodyPr/>
        <a:lstStyle/>
        <a:p>
          <a:r>
            <a:rPr lang="en-GB"/>
            <a:t>The environment in which care is delivered is at the mercy of funding and policy</a:t>
          </a:r>
          <a:endParaRPr lang="en-US"/>
        </a:p>
      </dgm:t>
    </dgm:pt>
    <dgm:pt modelId="{63FCFA98-7C51-4F56-B4BA-8618207E78C5}" type="parTrans" cxnId="{9D741E5B-3BC5-4FBF-BB0B-70902A133A28}">
      <dgm:prSet/>
      <dgm:spPr/>
      <dgm:t>
        <a:bodyPr/>
        <a:lstStyle/>
        <a:p>
          <a:endParaRPr lang="en-US"/>
        </a:p>
      </dgm:t>
    </dgm:pt>
    <dgm:pt modelId="{46D88F75-9D82-4E62-8410-7DEA243776E3}" type="sibTrans" cxnId="{9D741E5B-3BC5-4FBF-BB0B-70902A133A28}">
      <dgm:prSet/>
      <dgm:spPr/>
      <dgm:t>
        <a:bodyPr/>
        <a:lstStyle/>
        <a:p>
          <a:endParaRPr lang="en-US"/>
        </a:p>
      </dgm:t>
    </dgm:pt>
    <dgm:pt modelId="{484F3267-A779-4046-B8AD-23175F0D2E6A}">
      <dgm:prSet/>
      <dgm:spPr/>
      <dgm:t>
        <a:bodyPr/>
        <a:lstStyle/>
        <a:p>
          <a:r>
            <a:rPr lang="en-GB" b="1" dirty="0"/>
            <a:t>Question:</a:t>
          </a:r>
          <a:endParaRPr lang="en-US" b="1" dirty="0"/>
        </a:p>
      </dgm:t>
    </dgm:pt>
    <dgm:pt modelId="{A6DED47B-2B35-4F17-AFB2-2CFAD8C5BAF0}" type="parTrans" cxnId="{7CB303C8-D7D9-4244-AB26-DBADBB0BD55A}">
      <dgm:prSet/>
      <dgm:spPr/>
      <dgm:t>
        <a:bodyPr/>
        <a:lstStyle/>
        <a:p>
          <a:endParaRPr lang="en-US"/>
        </a:p>
      </dgm:t>
    </dgm:pt>
    <dgm:pt modelId="{024908D5-4624-4789-81CF-72DBA433F06D}" type="sibTrans" cxnId="{7CB303C8-D7D9-4244-AB26-DBADBB0BD55A}">
      <dgm:prSet/>
      <dgm:spPr/>
      <dgm:t>
        <a:bodyPr/>
        <a:lstStyle/>
        <a:p>
          <a:endParaRPr lang="en-US"/>
        </a:p>
      </dgm:t>
    </dgm:pt>
    <dgm:pt modelId="{F787BE9E-1EE7-483E-9482-3F6A333324E1}">
      <dgm:prSet/>
      <dgm:spPr/>
      <dgm:t>
        <a:bodyPr/>
        <a:lstStyle/>
        <a:p>
          <a:r>
            <a:rPr lang="en-GB"/>
            <a:t>Do we see signals of complexity in the system outputs?</a:t>
          </a:r>
          <a:endParaRPr lang="en-US"/>
        </a:p>
      </dgm:t>
    </dgm:pt>
    <dgm:pt modelId="{DFCDA4F9-3A24-4EF8-83C2-24A5C8155E07}" type="parTrans" cxnId="{33263C44-D737-47D4-8B3E-0E3E4A176714}">
      <dgm:prSet/>
      <dgm:spPr/>
      <dgm:t>
        <a:bodyPr/>
        <a:lstStyle/>
        <a:p>
          <a:endParaRPr lang="en-US"/>
        </a:p>
      </dgm:t>
    </dgm:pt>
    <dgm:pt modelId="{B67DFCA7-E7AC-40AE-8452-E6A9BD23D899}" type="sibTrans" cxnId="{33263C44-D737-47D4-8B3E-0E3E4A176714}">
      <dgm:prSet/>
      <dgm:spPr/>
      <dgm:t>
        <a:bodyPr/>
        <a:lstStyle/>
        <a:p>
          <a:endParaRPr lang="en-US"/>
        </a:p>
      </dgm:t>
    </dgm:pt>
    <dgm:pt modelId="{40FAC9EA-50E1-4185-B4AC-EB734060B0EB}">
      <dgm:prSet/>
      <dgm:spPr/>
      <dgm:t>
        <a:bodyPr/>
        <a:lstStyle/>
        <a:p>
          <a:r>
            <a:rPr lang="en-GB"/>
            <a:t>Proxy: Many care pathways lead to prescriptions </a:t>
          </a:r>
          <a:endParaRPr lang="en-US"/>
        </a:p>
      </dgm:t>
    </dgm:pt>
    <dgm:pt modelId="{F627AAB8-D36E-4BE8-932A-23D6C35F4D88}" type="parTrans" cxnId="{26592FF1-603B-44FA-9D53-B7B5722F8EC7}">
      <dgm:prSet/>
      <dgm:spPr/>
      <dgm:t>
        <a:bodyPr/>
        <a:lstStyle/>
        <a:p>
          <a:endParaRPr lang="en-US"/>
        </a:p>
      </dgm:t>
    </dgm:pt>
    <dgm:pt modelId="{AD09DD70-E7E2-4C32-BC29-0E20CE8832C1}" type="sibTrans" cxnId="{26592FF1-603B-44FA-9D53-B7B5722F8EC7}">
      <dgm:prSet/>
      <dgm:spPr/>
      <dgm:t>
        <a:bodyPr/>
        <a:lstStyle/>
        <a:p>
          <a:endParaRPr lang="en-US"/>
        </a:p>
      </dgm:t>
    </dgm:pt>
    <dgm:pt modelId="{37FDCE82-016C-4251-91CD-D2C4AAD1713B}" type="pres">
      <dgm:prSet presAssocID="{7F2D0D31-4DD9-45C3-A5BD-6ADBDE890307}" presName="vert0" presStyleCnt="0">
        <dgm:presLayoutVars>
          <dgm:dir/>
          <dgm:animOne val="branch"/>
          <dgm:animLvl val="lvl"/>
        </dgm:presLayoutVars>
      </dgm:prSet>
      <dgm:spPr/>
    </dgm:pt>
    <dgm:pt modelId="{8E46963B-CAAA-4A24-9823-E802D08DB974}" type="pres">
      <dgm:prSet presAssocID="{4A179DEA-4FB1-4671-B503-60D0992934D8}" presName="thickLine" presStyleLbl="alignNode1" presStyleIdx="0" presStyleCnt="7"/>
      <dgm:spPr/>
    </dgm:pt>
    <dgm:pt modelId="{ACAED3FD-C7D8-4049-A5D2-884A5CAAE10F}" type="pres">
      <dgm:prSet presAssocID="{4A179DEA-4FB1-4671-B503-60D0992934D8}" presName="horz1" presStyleCnt="0"/>
      <dgm:spPr/>
    </dgm:pt>
    <dgm:pt modelId="{8A90175A-2012-48D0-BA38-5FE8F9D973F6}" type="pres">
      <dgm:prSet presAssocID="{4A179DEA-4FB1-4671-B503-60D0992934D8}" presName="tx1" presStyleLbl="revTx" presStyleIdx="0" presStyleCnt="7"/>
      <dgm:spPr/>
    </dgm:pt>
    <dgm:pt modelId="{2010538A-1325-4982-B96D-622E7FB89E93}" type="pres">
      <dgm:prSet presAssocID="{4A179DEA-4FB1-4671-B503-60D0992934D8}" presName="vert1" presStyleCnt="0"/>
      <dgm:spPr/>
    </dgm:pt>
    <dgm:pt modelId="{FDDC0346-CB03-48DA-9D76-CCC5A5BB5194}" type="pres">
      <dgm:prSet presAssocID="{69D32651-A143-4144-89B3-AB0ED60C60A2}" presName="thickLine" presStyleLbl="alignNode1" presStyleIdx="1" presStyleCnt="7"/>
      <dgm:spPr/>
    </dgm:pt>
    <dgm:pt modelId="{EC61CD7F-B0F9-4BE8-B016-B6B031345B2D}" type="pres">
      <dgm:prSet presAssocID="{69D32651-A143-4144-89B3-AB0ED60C60A2}" presName="horz1" presStyleCnt="0"/>
      <dgm:spPr/>
    </dgm:pt>
    <dgm:pt modelId="{C0B71A18-5F59-42CC-A616-2CDE4CF4A6D9}" type="pres">
      <dgm:prSet presAssocID="{69D32651-A143-4144-89B3-AB0ED60C60A2}" presName="tx1" presStyleLbl="revTx" presStyleIdx="1" presStyleCnt="7"/>
      <dgm:spPr/>
    </dgm:pt>
    <dgm:pt modelId="{EC2F2A4C-1EDE-457E-B875-550F2BFFE0AC}" type="pres">
      <dgm:prSet presAssocID="{69D32651-A143-4144-89B3-AB0ED60C60A2}" presName="vert1" presStyleCnt="0"/>
      <dgm:spPr/>
    </dgm:pt>
    <dgm:pt modelId="{6E6921E4-DE3E-44E6-8653-50CAFE4E6D03}" type="pres">
      <dgm:prSet presAssocID="{7B1902D0-3A2D-49A7-B3AD-DBE85B5716B9}" presName="thickLine" presStyleLbl="alignNode1" presStyleIdx="2" presStyleCnt="7"/>
      <dgm:spPr/>
    </dgm:pt>
    <dgm:pt modelId="{7CB1E388-8FF9-429D-A285-D9DC748FA338}" type="pres">
      <dgm:prSet presAssocID="{7B1902D0-3A2D-49A7-B3AD-DBE85B5716B9}" presName="horz1" presStyleCnt="0"/>
      <dgm:spPr/>
    </dgm:pt>
    <dgm:pt modelId="{D27C6BD6-7AED-463E-89A2-46917022E9F5}" type="pres">
      <dgm:prSet presAssocID="{7B1902D0-3A2D-49A7-B3AD-DBE85B5716B9}" presName="tx1" presStyleLbl="revTx" presStyleIdx="2" presStyleCnt="7"/>
      <dgm:spPr/>
    </dgm:pt>
    <dgm:pt modelId="{02F6BB6F-2F59-46DA-B42C-0D9884422ACC}" type="pres">
      <dgm:prSet presAssocID="{7B1902D0-3A2D-49A7-B3AD-DBE85B5716B9}" presName="vert1" presStyleCnt="0"/>
      <dgm:spPr/>
    </dgm:pt>
    <dgm:pt modelId="{EC6363E2-D00F-4E9B-B8EA-396874780AEF}" type="pres">
      <dgm:prSet presAssocID="{195F6939-A864-4ABC-83C3-81EA0105377B}" presName="thickLine" presStyleLbl="alignNode1" presStyleIdx="3" presStyleCnt="7"/>
      <dgm:spPr/>
    </dgm:pt>
    <dgm:pt modelId="{55389CFC-B737-4B60-B6D4-F27BA13113C9}" type="pres">
      <dgm:prSet presAssocID="{195F6939-A864-4ABC-83C3-81EA0105377B}" presName="horz1" presStyleCnt="0"/>
      <dgm:spPr/>
    </dgm:pt>
    <dgm:pt modelId="{CD782DD6-B1D0-4FF3-8EBF-113E6E209E3C}" type="pres">
      <dgm:prSet presAssocID="{195F6939-A864-4ABC-83C3-81EA0105377B}" presName="tx1" presStyleLbl="revTx" presStyleIdx="3" presStyleCnt="7"/>
      <dgm:spPr/>
    </dgm:pt>
    <dgm:pt modelId="{478B419A-EFE5-4799-89F6-AE5E95D6A7A1}" type="pres">
      <dgm:prSet presAssocID="{195F6939-A864-4ABC-83C3-81EA0105377B}" presName="vert1" presStyleCnt="0"/>
      <dgm:spPr/>
    </dgm:pt>
    <dgm:pt modelId="{E6D19A93-C7CA-4F88-A570-9C4EE21F15EB}" type="pres">
      <dgm:prSet presAssocID="{484F3267-A779-4046-B8AD-23175F0D2E6A}" presName="thickLine" presStyleLbl="alignNode1" presStyleIdx="4" presStyleCnt="7"/>
      <dgm:spPr/>
    </dgm:pt>
    <dgm:pt modelId="{B476B4D9-E274-4176-9217-816023764388}" type="pres">
      <dgm:prSet presAssocID="{484F3267-A779-4046-B8AD-23175F0D2E6A}" presName="horz1" presStyleCnt="0"/>
      <dgm:spPr/>
    </dgm:pt>
    <dgm:pt modelId="{4308C9F0-DC5E-494D-9441-C7E85C96EC40}" type="pres">
      <dgm:prSet presAssocID="{484F3267-A779-4046-B8AD-23175F0D2E6A}" presName="tx1" presStyleLbl="revTx" presStyleIdx="4" presStyleCnt="7"/>
      <dgm:spPr/>
    </dgm:pt>
    <dgm:pt modelId="{9F7F9042-AF56-432D-84E3-1977CF0319A5}" type="pres">
      <dgm:prSet presAssocID="{484F3267-A779-4046-B8AD-23175F0D2E6A}" presName="vert1" presStyleCnt="0"/>
      <dgm:spPr/>
    </dgm:pt>
    <dgm:pt modelId="{88BC7BC0-E8C8-4629-96EE-5DFC92A12056}" type="pres">
      <dgm:prSet presAssocID="{F787BE9E-1EE7-483E-9482-3F6A333324E1}" presName="thickLine" presStyleLbl="alignNode1" presStyleIdx="5" presStyleCnt="7"/>
      <dgm:spPr/>
    </dgm:pt>
    <dgm:pt modelId="{FBF42DEB-37DB-4690-BFD1-929E67D2AA2A}" type="pres">
      <dgm:prSet presAssocID="{F787BE9E-1EE7-483E-9482-3F6A333324E1}" presName="horz1" presStyleCnt="0"/>
      <dgm:spPr/>
    </dgm:pt>
    <dgm:pt modelId="{60F5B9EE-F798-4B04-BDF6-4C28F1D2A187}" type="pres">
      <dgm:prSet presAssocID="{F787BE9E-1EE7-483E-9482-3F6A333324E1}" presName="tx1" presStyleLbl="revTx" presStyleIdx="5" presStyleCnt="7"/>
      <dgm:spPr/>
    </dgm:pt>
    <dgm:pt modelId="{53CD1DE5-3872-45FC-9E4C-477207214BFE}" type="pres">
      <dgm:prSet presAssocID="{F787BE9E-1EE7-483E-9482-3F6A333324E1}" presName="vert1" presStyleCnt="0"/>
      <dgm:spPr/>
    </dgm:pt>
    <dgm:pt modelId="{2DD90AF3-00F3-4EC5-904D-DA00D2D0E7EA}" type="pres">
      <dgm:prSet presAssocID="{40FAC9EA-50E1-4185-B4AC-EB734060B0EB}" presName="thickLine" presStyleLbl="alignNode1" presStyleIdx="6" presStyleCnt="7"/>
      <dgm:spPr/>
    </dgm:pt>
    <dgm:pt modelId="{1E2AD7F6-CF5A-4CF9-89C0-AE9E3D297D3B}" type="pres">
      <dgm:prSet presAssocID="{40FAC9EA-50E1-4185-B4AC-EB734060B0EB}" presName="horz1" presStyleCnt="0"/>
      <dgm:spPr/>
    </dgm:pt>
    <dgm:pt modelId="{DEA17059-7C4B-4EA8-AF40-22251A45DC97}" type="pres">
      <dgm:prSet presAssocID="{40FAC9EA-50E1-4185-B4AC-EB734060B0EB}" presName="tx1" presStyleLbl="revTx" presStyleIdx="6" presStyleCnt="7"/>
      <dgm:spPr/>
    </dgm:pt>
    <dgm:pt modelId="{739166D0-CB87-45B1-A2CA-7A970CD357EC}" type="pres">
      <dgm:prSet presAssocID="{40FAC9EA-50E1-4185-B4AC-EB734060B0EB}" presName="vert1" presStyleCnt="0"/>
      <dgm:spPr/>
    </dgm:pt>
  </dgm:ptLst>
  <dgm:cxnLst>
    <dgm:cxn modelId="{39AE1114-88FC-4DE6-92B4-1717CC922356}" type="presOf" srcId="{7B1902D0-3A2D-49A7-B3AD-DBE85B5716B9}" destId="{D27C6BD6-7AED-463E-89A2-46917022E9F5}" srcOrd="0" destOrd="0" presId="urn:microsoft.com/office/officeart/2008/layout/LinedList"/>
    <dgm:cxn modelId="{54606C1A-03FB-4928-ACB3-318F3CB3D53C}" type="presOf" srcId="{195F6939-A864-4ABC-83C3-81EA0105377B}" destId="{CD782DD6-B1D0-4FF3-8EBF-113E6E209E3C}" srcOrd="0" destOrd="0" presId="urn:microsoft.com/office/officeart/2008/layout/LinedList"/>
    <dgm:cxn modelId="{9D741E5B-3BC5-4FBF-BB0B-70902A133A28}" srcId="{7F2D0D31-4DD9-45C3-A5BD-6ADBDE890307}" destId="{195F6939-A864-4ABC-83C3-81EA0105377B}" srcOrd="3" destOrd="0" parTransId="{63FCFA98-7C51-4F56-B4BA-8618207E78C5}" sibTransId="{46D88F75-9D82-4E62-8410-7DEA243776E3}"/>
    <dgm:cxn modelId="{33263C44-D737-47D4-8B3E-0E3E4A176714}" srcId="{7F2D0D31-4DD9-45C3-A5BD-6ADBDE890307}" destId="{F787BE9E-1EE7-483E-9482-3F6A333324E1}" srcOrd="5" destOrd="0" parTransId="{DFCDA4F9-3A24-4EF8-83C2-24A5C8155E07}" sibTransId="{B67DFCA7-E7AC-40AE-8452-E6A9BD23D899}"/>
    <dgm:cxn modelId="{7D6D9E44-D9B8-4589-BB5E-E777CF78CF39}" type="presOf" srcId="{4A179DEA-4FB1-4671-B503-60D0992934D8}" destId="{8A90175A-2012-48D0-BA38-5FE8F9D973F6}" srcOrd="0" destOrd="0" presId="urn:microsoft.com/office/officeart/2008/layout/LinedList"/>
    <dgm:cxn modelId="{CAA3F245-7561-4ADA-B790-CAFF260E6843}" type="presOf" srcId="{69D32651-A143-4144-89B3-AB0ED60C60A2}" destId="{C0B71A18-5F59-42CC-A616-2CDE4CF4A6D9}" srcOrd="0" destOrd="0" presId="urn:microsoft.com/office/officeart/2008/layout/LinedList"/>
    <dgm:cxn modelId="{71472E6E-845C-43AD-BEBF-EFAFE70A8561}" type="presOf" srcId="{40FAC9EA-50E1-4185-B4AC-EB734060B0EB}" destId="{DEA17059-7C4B-4EA8-AF40-22251A45DC97}" srcOrd="0" destOrd="0" presId="urn:microsoft.com/office/officeart/2008/layout/LinedList"/>
    <dgm:cxn modelId="{0F1D908F-7D71-4C36-A0B3-DA7853B7EB90}" type="presOf" srcId="{484F3267-A779-4046-B8AD-23175F0D2E6A}" destId="{4308C9F0-DC5E-494D-9441-C7E85C96EC40}" srcOrd="0" destOrd="0" presId="urn:microsoft.com/office/officeart/2008/layout/LinedList"/>
    <dgm:cxn modelId="{DE19489E-8FA8-43E1-8B4B-5D78D0115C6E}" srcId="{7F2D0D31-4DD9-45C3-A5BD-6ADBDE890307}" destId="{7B1902D0-3A2D-49A7-B3AD-DBE85B5716B9}" srcOrd="2" destOrd="0" parTransId="{7E5429B9-F849-480E-A268-3D1A2603ACE0}" sibTransId="{F2BD0964-D8D1-463B-B584-A1AB8F9D1D12}"/>
    <dgm:cxn modelId="{7CB303C8-D7D9-4244-AB26-DBADBB0BD55A}" srcId="{7F2D0D31-4DD9-45C3-A5BD-6ADBDE890307}" destId="{484F3267-A779-4046-B8AD-23175F0D2E6A}" srcOrd="4" destOrd="0" parTransId="{A6DED47B-2B35-4F17-AFB2-2CFAD8C5BAF0}" sibTransId="{024908D5-4624-4789-81CF-72DBA433F06D}"/>
    <dgm:cxn modelId="{A4E531CE-D779-4504-8F5A-DB25D90C6D63}" srcId="{7F2D0D31-4DD9-45C3-A5BD-6ADBDE890307}" destId="{4A179DEA-4FB1-4671-B503-60D0992934D8}" srcOrd="0" destOrd="0" parTransId="{2D90F0BB-8851-42FA-B792-F8C17C004C89}" sibTransId="{997FCCCF-7165-4DB9-81D0-6B6680D3A60D}"/>
    <dgm:cxn modelId="{26592FF1-603B-44FA-9D53-B7B5722F8EC7}" srcId="{7F2D0D31-4DD9-45C3-A5BD-6ADBDE890307}" destId="{40FAC9EA-50E1-4185-B4AC-EB734060B0EB}" srcOrd="6" destOrd="0" parTransId="{F627AAB8-D36E-4BE8-932A-23D6C35F4D88}" sibTransId="{AD09DD70-E7E2-4C32-BC29-0E20CE8832C1}"/>
    <dgm:cxn modelId="{EBBA5FF2-F358-46AC-BE5B-48EFDA0F2EDB}" type="presOf" srcId="{7F2D0D31-4DD9-45C3-A5BD-6ADBDE890307}" destId="{37FDCE82-016C-4251-91CD-D2C4AAD1713B}" srcOrd="0" destOrd="0" presId="urn:microsoft.com/office/officeart/2008/layout/LinedList"/>
    <dgm:cxn modelId="{0EEDD0F8-0A49-4A3E-8DB2-CF3E1E424F1C}" srcId="{7F2D0D31-4DD9-45C3-A5BD-6ADBDE890307}" destId="{69D32651-A143-4144-89B3-AB0ED60C60A2}" srcOrd="1" destOrd="0" parTransId="{28D32614-3B38-4937-A8D6-C55CAE475202}" sibTransId="{7CF0F27F-9E98-4DBC-ACE6-62058481DC31}"/>
    <dgm:cxn modelId="{EB1BFFFD-3EAA-4C76-82C9-CE738ACB4AFD}" type="presOf" srcId="{F787BE9E-1EE7-483E-9482-3F6A333324E1}" destId="{60F5B9EE-F798-4B04-BDF6-4C28F1D2A187}" srcOrd="0" destOrd="0" presId="urn:microsoft.com/office/officeart/2008/layout/LinedList"/>
    <dgm:cxn modelId="{364DD82A-3C67-47EC-B333-916C1CEF76B5}" type="presParOf" srcId="{37FDCE82-016C-4251-91CD-D2C4AAD1713B}" destId="{8E46963B-CAAA-4A24-9823-E802D08DB974}" srcOrd="0" destOrd="0" presId="urn:microsoft.com/office/officeart/2008/layout/LinedList"/>
    <dgm:cxn modelId="{B81D728F-8301-445C-A675-FD6D0A412E26}" type="presParOf" srcId="{37FDCE82-016C-4251-91CD-D2C4AAD1713B}" destId="{ACAED3FD-C7D8-4049-A5D2-884A5CAAE10F}" srcOrd="1" destOrd="0" presId="urn:microsoft.com/office/officeart/2008/layout/LinedList"/>
    <dgm:cxn modelId="{81E09689-605D-48DC-BDCF-07632DCB086E}" type="presParOf" srcId="{ACAED3FD-C7D8-4049-A5D2-884A5CAAE10F}" destId="{8A90175A-2012-48D0-BA38-5FE8F9D973F6}" srcOrd="0" destOrd="0" presId="urn:microsoft.com/office/officeart/2008/layout/LinedList"/>
    <dgm:cxn modelId="{F7F88A17-29D1-4CCD-9B3D-7388252287D9}" type="presParOf" srcId="{ACAED3FD-C7D8-4049-A5D2-884A5CAAE10F}" destId="{2010538A-1325-4982-B96D-622E7FB89E93}" srcOrd="1" destOrd="0" presId="urn:microsoft.com/office/officeart/2008/layout/LinedList"/>
    <dgm:cxn modelId="{5A287FFC-63AA-4494-A2A7-660235A2521C}" type="presParOf" srcId="{37FDCE82-016C-4251-91CD-D2C4AAD1713B}" destId="{FDDC0346-CB03-48DA-9D76-CCC5A5BB5194}" srcOrd="2" destOrd="0" presId="urn:microsoft.com/office/officeart/2008/layout/LinedList"/>
    <dgm:cxn modelId="{D19EB78B-A25D-49AA-9765-BD5D06921E33}" type="presParOf" srcId="{37FDCE82-016C-4251-91CD-D2C4AAD1713B}" destId="{EC61CD7F-B0F9-4BE8-B016-B6B031345B2D}" srcOrd="3" destOrd="0" presId="urn:microsoft.com/office/officeart/2008/layout/LinedList"/>
    <dgm:cxn modelId="{395B0E50-2685-4E4C-9F81-AEF184BFE1D9}" type="presParOf" srcId="{EC61CD7F-B0F9-4BE8-B016-B6B031345B2D}" destId="{C0B71A18-5F59-42CC-A616-2CDE4CF4A6D9}" srcOrd="0" destOrd="0" presId="urn:microsoft.com/office/officeart/2008/layout/LinedList"/>
    <dgm:cxn modelId="{C32C573F-5108-4597-97F9-500BCD221EAD}" type="presParOf" srcId="{EC61CD7F-B0F9-4BE8-B016-B6B031345B2D}" destId="{EC2F2A4C-1EDE-457E-B875-550F2BFFE0AC}" srcOrd="1" destOrd="0" presId="urn:microsoft.com/office/officeart/2008/layout/LinedList"/>
    <dgm:cxn modelId="{9AE12761-1127-48F5-968F-4ECD20D47E8D}" type="presParOf" srcId="{37FDCE82-016C-4251-91CD-D2C4AAD1713B}" destId="{6E6921E4-DE3E-44E6-8653-50CAFE4E6D03}" srcOrd="4" destOrd="0" presId="urn:microsoft.com/office/officeart/2008/layout/LinedList"/>
    <dgm:cxn modelId="{9DDAF6EB-C5C7-4D17-9663-2281DD55CB32}" type="presParOf" srcId="{37FDCE82-016C-4251-91CD-D2C4AAD1713B}" destId="{7CB1E388-8FF9-429D-A285-D9DC748FA338}" srcOrd="5" destOrd="0" presId="urn:microsoft.com/office/officeart/2008/layout/LinedList"/>
    <dgm:cxn modelId="{AE4E1FEF-DAEF-4D0A-B1BB-3E04198B1A5C}" type="presParOf" srcId="{7CB1E388-8FF9-429D-A285-D9DC748FA338}" destId="{D27C6BD6-7AED-463E-89A2-46917022E9F5}" srcOrd="0" destOrd="0" presId="urn:microsoft.com/office/officeart/2008/layout/LinedList"/>
    <dgm:cxn modelId="{D4645C61-4535-4590-9895-B0A15352BF23}" type="presParOf" srcId="{7CB1E388-8FF9-429D-A285-D9DC748FA338}" destId="{02F6BB6F-2F59-46DA-B42C-0D9884422ACC}" srcOrd="1" destOrd="0" presId="urn:microsoft.com/office/officeart/2008/layout/LinedList"/>
    <dgm:cxn modelId="{5FD748EB-6781-4E1B-9074-741E4F154B29}" type="presParOf" srcId="{37FDCE82-016C-4251-91CD-D2C4AAD1713B}" destId="{EC6363E2-D00F-4E9B-B8EA-396874780AEF}" srcOrd="6" destOrd="0" presId="urn:microsoft.com/office/officeart/2008/layout/LinedList"/>
    <dgm:cxn modelId="{75A4826C-8DE3-48E7-A496-6BB0683CBE46}" type="presParOf" srcId="{37FDCE82-016C-4251-91CD-D2C4AAD1713B}" destId="{55389CFC-B737-4B60-B6D4-F27BA13113C9}" srcOrd="7" destOrd="0" presId="urn:microsoft.com/office/officeart/2008/layout/LinedList"/>
    <dgm:cxn modelId="{6E17EFFE-6E5D-4815-BD7D-0A17AEB8BE89}" type="presParOf" srcId="{55389CFC-B737-4B60-B6D4-F27BA13113C9}" destId="{CD782DD6-B1D0-4FF3-8EBF-113E6E209E3C}" srcOrd="0" destOrd="0" presId="urn:microsoft.com/office/officeart/2008/layout/LinedList"/>
    <dgm:cxn modelId="{B0B08230-65BD-4087-93B8-6CE7D7566305}" type="presParOf" srcId="{55389CFC-B737-4B60-B6D4-F27BA13113C9}" destId="{478B419A-EFE5-4799-89F6-AE5E95D6A7A1}" srcOrd="1" destOrd="0" presId="urn:microsoft.com/office/officeart/2008/layout/LinedList"/>
    <dgm:cxn modelId="{8F8FEB40-23AA-4A98-A7C2-0B214BA9213C}" type="presParOf" srcId="{37FDCE82-016C-4251-91CD-D2C4AAD1713B}" destId="{E6D19A93-C7CA-4F88-A570-9C4EE21F15EB}" srcOrd="8" destOrd="0" presId="urn:microsoft.com/office/officeart/2008/layout/LinedList"/>
    <dgm:cxn modelId="{68BD683E-125B-476E-B420-87F24423BB77}" type="presParOf" srcId="{37FDCE82-016C-4251-91CD-D2C4AAD1713B}" destId="{B476B4D9-E274-4176-9217-816023764388}" srcOrd="9" destOrd="0" presId="urn:microsoft.com/office/officeart/2008/layout/LinedList"/>
    <dgm:cxn modelId="{AFAAC872-062A-437A-A173-B128F65E6DE5}" type="presParOf" srcId="{B476B4D9-E274-4176-9217-816023764388}" destId="{4308C9F0-DC5E-494D-9441-C7E85C96EC40}" srcOrd="0" destOrd="0" presId="urn:microsoft.com/office/officeart/2008/layout/LinedList"/>
    <dgm:cxn modelId="{B4D3B147-B6F1-489E-BB75-444DE7C68822}" type="presParOf" srcId="{B476B4D9-E274-4176-9217-816023764388}" destId="{9F7F9042-AF56-432D-84E3-1977CF0319A5}" srcOrd="1" destOrd="0" presId="urn:microsoft.com/office/officeart/2008/layout/LinedList"/>
    <dgm:cxn modelId="{7921C8EB-B4ED-4995-986D-B52E6421B122}" type="presParOf" srcId="{37FDCE82-016C-4251-91CD-D2C4AAD1713B}" destId="{88BC7BC0-E8C8-4629-96EE-5DFC92A12056}" srcOrd="10" destOrd="0" presId="urn:microsoft.com/office/officeart/2008/layout/LinedList"/>
    <dgm:cxn modelId="{68D59AF2-D3F5-42A2-825B-0F7A9AD1ED2F}" type="presParOf" srcId="{37FDCE82-016C-4251-91CD-D2C4AAD1713B}" destId="{FBF42DEB-37DB-4690-BFD1-929E67D2AA2A}" srcOrd="11" destOrd="0" presId="urn:microsoft.com/office/officeart/2008/layout/LinedList"/>
    <dgm:cxn modelId="{B2A938DA-6593-48A4-B901-7F09F99179FB}" type="presParOf" srcId="{FBF42DEB-37DB-4690-BFD1-929E67D2AA2A}" destId="{60F5B9EE-F798-4B04-BDF6-4C28F1D2A187}" srcOrd="0" destOrd="0" presId="urn:microsoft.com/office/officeart/2008/layout/LinedList"/>
    <dgm:cxn modelId="{457F4A47-B30B-4B16-A54E-22B3C6CD4D6F}" type="presParOf" srcId="{FBF42DEB-37DB-4690-BFD1-929E67D2AA2A}" destId="{53CD1DE5-3872-45FC-9E4C-477207214BFE}" srcOrd="1" destOrd="0" presId="urn:microsoft.com/office/officeart/2008/layout/LinedList"/>
    <dgm:cxn modelId="{023C70F0-BDF7-4661-97F7-DDE4641FF2A9}" type="presParOf" srcId="{37FDCE82-016C-4251-91CD-D2C4AAD1713B}" destId="{2DD90AF3-00F3-4EC5-904D-DA00D2D0E7EA}" srcOrd="12" destOrd="0" presId="urn:microsoft.com/office/officeart/2008/layout/LinedList"/>
    <dgm:cxn modelId="{302FADF9-CD1D-4F44-8930-1C88EF41CDB3}" type="presParOf" srcId="{37FDCE82-016C-4251-91CD-D2C4AAD1713B}" destId="{1E2AD7F6-CF5A-4CF9-89C0-AE9E3D297D3B}" srcOrd="13" destOrd="0" presId="urn:microsoft.com/office/officeart/2008/layout/LinedList"/>
    <dgm:cxn modelId="{3961CF2E-9FFD-4967-B137-64513C451764}" type="presParOf" srcId="{1E2AD7F6-CF5A-4CF9-89C0-AE9E3D297D3B}" destId="{DEA17059-7C4B-4EA8-AF40-22251A45DC97}" srcOrd="0" destOrd="0" presId="urn:microsoft.com/office/officeart/2008/layout/LinedList"/>
    <dgm:cxn modelId="{0AF30615-7982-4A86-BCD0-42A82C037803}" type="presParOf" srcId="{1E2AD7F6-CF5A-4CF9-89C0-AE9E3D297D3B}" destId="{739166D0-CB87-45B1-A2CA-7A970CD357E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64C607-D401-456F-BE20-996580808F5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4FCEF7E-540E-4475-9FCE-E71156E52523}">
      <dgm:prSet/>
      <dgm:spPr/>
      <dgm:t>
        <a:bodyPr/>
        <a:lstStyle/>
        <a:p>
          <a:pPr>
            <a:lnSpc>
              <a:spcPct val="100000"/>
            </a:lnSpc>
          </a:pPr>
          <a:r>
            <a:rPr lang="en-GB"/>
            <a:t>Identify drugs prescribed in a complex chronic condition</a:t>
          </a:r>
          <a:endParaRPr lang="en-US"/>
        </a:p>
      </dgm:t>
    </dgm:pt>
    <dgm:pt modelId="{FBD312FA-C2D8-4C65-B498-170845EFAAD6}" type="parTrans" cxnId="{AA5E66C6-C00A-4AD6-9A4E-1817891C82AE}">
      <dgm:prSet/>
      <dgm:spPr/>
      <dgm:t>
        <a:bodyPr/>
        <a:lstStyle/>
        <a:p>
          <a:endParaRPr lang="en-US"/>
        </a:p>
      </dgm:t>
    </dgm:pt>
    <dgm:pt modelId="{E8AC2209-B1E5-406A-A70D-3E86A32C172A}" type="sibTrans" cxnId="{AA5E66C6-C00A-4AD6-9A4E-1817891C82AE}">
      <dgm:prSet/>
      <dgm:spPr/>
      <dgm:t>
        <a:bodyPr/>
        <a:lstStyle/>
        <a:p>
          <a:endParaRPr lang="en-US"/>
        </a:p>
      </dgm:t>
    </dgm:pt>
    <dgm:pt modelId="{DA3D1E87-01C2-4485-AD0C-F4346FE1C363}">
      <dgm:prSet/>
      <dgm:spPr/>
      <dgm:t>
        <a:bodyPr/>
        <a:lstStyle/>
        <a:p>
          <a:pPr>
            <a:lnSpc>
              <a:spcPct val="100000"/>
            </a:lnSpc>
          </a:pPr>
          <a:r>
            <a:rPr lang="en-GB"/>
            <a:t>Retrieve data on a monthly basis </a:t>
          </a:r>
          <a:endParaRPr lang="en-US"/>
        </a:p>
      </dgm:t>
    </dgm:pt>
    <dgm:pt modelId="{2F7943F8-CC9B-4164-891A-92236B9D476F}" type="parTrans" cxnId="{FE13E7A0-2545-4198-9373-AB1F27764E16}">
      <dgm:prSet/>
      <dgm:spPr/>
      <dgm:t>
        <a:bodyPr/>
        <a:lstStyle/>
        <a:p>
          <a:endParaRPr lang="en-US"/>
        </a:p>
      </dgm:t>
    </dgm:pt>
    <dgm:pt modelId="{63720E8E-5842-4C07-A837-547311E6E07F}" type="sibTrans" cxnId="{FE13E7A0-2545-4198-9373-AB1F27764E16}">
      <dgm:prSet/>
      <dgm:spPr/>
      <dgm:t>
        <a:bodyPr/>
        <a:lstStyle/>
        <a:p>
          <a:endParaRPr lang="en-US"/>
        </a:p>
      </dgm:t>
    </dgm:pt>
    <dgm:pt modelId="{D1FB47D9-F2A4-4F0E-ADF2-5937B4867FCC}">
      <dgm:prSet/>
      <dgm:spPr/>
      <dgm:t>
        <a:bodyPr/>
        <a:lstStyle/>
        <a:p>
          <a:pPr>
            <a:lnSpc>
              <a:spcPct val="100000"/>
            </a:lnSpc>
          </a:pPr>
          <a:r>
            <a:rPr lang="en-GB"/>
            <a:t>Correct for seasonality, drift</a:t>
          </a:r>
          <a:endParaRPr lang="en-US"/>
        </a:p>
      </dgm:t>
    </dgm:pt>
    <dgm:pt modelId="{9FDA1368-232E-40C2-A443-C266056818AA}" type="parTrans" cxnId="{52F3824D-FAF3-4108-BDA3-B0FF040F5AD5}">
      <dgm:prSet/>
      <dgm:spPr/>
      <dgm:t>
        <a:bodyPr/>
        <a:lstStyle/>
        <a:p>
          <a:endParaRPr lang="en-US"/>
        </a:p>
      </dgm:t>
    </dgm:pt>
    <dgm:pt modelId="{AD4BC9BD-E4D6-4A5D-B1DD-50E6E914F741}" type="sibTrans" cxnId="{52F3824D-FAF3-4108-BDA3-B0FF040F5AD5}">
      <dgm:prSet/>
      <dgm:spPr/>
      <dgm:t>
        <a:bodyPr/>
        <a:lstStyle/>
        <a:p>
          <a:endParaRPr lang="en-US"/>
        </a:p>
      </dgm:t>
    </dgm:pt>
    <dgm:pt modelId="{89709FB2-27F4-44AD-B8BF-C9C8896A4728}">
      <dgm:prSet/>
      <dgm:spPr/>
      <dgm:t>
        <a:bodyPr/>
        <a:lstStyle/>
        <a:p>
          <a:pPr>
            <a:lnSpc>
              <a:spcPct val="100000"/>
            </a:lnSpc>
          </a:pPr>
          <a:r>
            <a:rPr lang="en-GB"/>
            <a:t>Look at complexity signals</a:t>
          </a:r>
          <a:endParaRPr lang="en-US"/>
        </a:p>
      </dgm:t>
    </dgm:pt>
    <dgm:pt modelId="{C8BE7AF5-5C37-46C0-AC4E-35CCC23B550C}" type="parTrans" cxnId="{28BE15DB-87F4-4FEE-82F2-3543FA1A794B}">
      <dgm:prSet/>
      <dgm:spPr/>
      <dgm:t>
        <a:bodyPr/>
        <a:lstStyle/>
        <a:p>
          <a:endParaRPr lang="en-US"/>
        </a:p>
      </dgm:t>
    </dgm:pt>
    <dgm:pt modelId="{89021BAA-861D-41CF-8FCB-0688FE45D0F6}" type="sibTrans" cxnId="{28BE15DB-87F4-4FEE-82F2-3543FA1A794B}">
      <dgm:prSet/>
      <dgm:spPr/>
      <dgm:t>
        <a:bodyPr/>
        <a:lstStyle/>
        <a:p>
          <a:endParaRPr lang="en-US"/>
        </a:p>
      </dgm:t>
    </dgm:pt>
    <dgm:pt modelId="{A5EFD1C5-8F50-4274-B837-DCAE9514E0DF}" type="pres">
      <dgm:prSet presAssocID="{5A64C607-D401-456F-BE20-996580808F5E}" presName="root" presStyleCnt="0">
        <dgm:presLayoutVars>
          <dgm:dir/>
          <dgm:resizeHandles val="exact"/>
        </dgm:presLayoutVars>
      </dgm:prSet>
      <dgm:spPr/>
    </dgm:pt>
    <dgm:pt modelId="{517DE14F-014A-4D96-817D-CB9F27834EA2}" type="pres">
      <dgm:prSet presAssocID="{64FCEF7E-540E-4475-9FCE-E71156E52523}" presName="compNode" presStyleCnt="0"/>
      <dgm:spPr/>
    </dgm:pt>
    <dgm:pt modelId="{5C413769-83E5-4CDF-966D-48542D4EF886}" type="pres">
      <dgm:prSet presAssocID="{64FCEF7E-540E-4475-9FCE-E71156E52523}" presName="bgRect" presStyleLbl="bgShp" presStyleIdx="0" presStyleCnt="4"/>
      <dgm:spPr/>
    </dgm:pt>
    <dgm:pt modelId="{30C16BD2-66BA-4BB2-8491-45815ECF6733}" type="pres">
      <dgm:prSet presAssocID="{64FCEF7E-540E-4475-9FCE-E71156E52523}"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edicine"/>
        </a:ext>
      </dgm:extLst>
    </dgm:pt>
    <dgm:pt modelId="{E82FB5A7-0591-49D9-9F1B-19AB0646BB17}" type="pres">
      <dgm:prSet presAssocID="{64FCEF7E-540E-4475-9FCE-E71156E52523}" presName="spaceRect" presStyleCnt="0"/>
      <dgm:spPr/>
    </dgm:pt>
    <dgm:pt modelId="{4246ACE2-9A46-4371-A3D9-18A072201E74}" type="pres">
      <dgm:prSet presAssocID="{64FCEF7E-540E-4475-9FCE-E71156E52523}" presName="parTx" presStyleLbl="revTx" presStyleIdx="0" presStyleCnt="4">
        <dgm:presLayoutVars>
          <dgm:chMax val="0"/>
          <dgm:chPref val="0"/>
        </dgm:presLayoutVars>
      </dgm:prSet>
      <dgm:spPr/>
    </dgm:pt>
    <dgm:pt modelId="{BCA25C28-9D4F-4B70-8EE3-4691492AE8A7}" type="pres">
      <dgm:prSet presAssocID="{E8AC2209-B1E5-406A-A70D-3E86A32C172A}" presName="sibTrans" presStyleCnt="0"/>
      <dgm:spPr/>
    </dgm:pt>
    <dgm:pt modelId="{FF1039BD-A815-4A79-BC08-FCF7AF8B36DF}" type="pres">
      <dgm:prSet presAssocID="{DA3D1E87-01C2-4485-AD0C-F4346FE1C363}" presName="compNode" presStyleCnt="0"/>
      <dgm:spPr/>
    </dgm:pt>
    <dgm:pt modelId="{E4FACB1C-5C28-4739-93F4-4DE3B28FEF15}" type="pres">
      <dgm:prSet presAssocID="{DA3D1E87-01C2-4485-AD0C-F4346FE1C363}" presName="bgRect" presStyleLbl="bgShp" presStyleIdx="1" presStyleCnt="4"/>
      <dgm:spPr/>
    </dgm:pt>
    <dgm:pt modelId="{00FA62D6-E4BD-42B0-AEF6-67D0D4286BD7}" type="pres">
      <dgm:prSet presAssocID="{DA3D1E87-01C2-4485-AD0C-F4346FE1C36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atabase"/>
        </a:ext>
      </dgm:extLst>
    </dgm:pt>
    <dgm:pt modelId="{A3D663D5-378C-47C9-B095-6F2239F01237}" type="pres">
      <dgm:prSet presAssocID="{DA3D1E87-01C2-4485-AD0C-F4346FE1C363}" presName="spaceRect" presStyleCnt="0"/>
      <dgm:spPr/>
    </dgm:pt>
    <dgm:pt modelId="{A1EAC8A1-D3F5-48CE-8B99-9E35E8D6F807}" type="pres">
      <dgm:prSet presAssocID="{DA3D1E87-01C2-4485-AD0C-F4346FE1C363}" presName="parTx" presStyleLbl="revTx" presStyleIdx="1" presStyleCnt="4">
        <dgm:presLayoutVars>
          <dgm:chMax val="0"/>
          <dgm:chPref val="0"/>
        </dgm:presLayoutVars>
      </dgm:prSet>
      <dgm:spPr/>
    </dgm:pt>
    <dgm:pt modelId="{67D2F8E5-812C-429F-B0BA-63A360F363FB}" type="pres">
      <dgm:prSet presAssocID="{63720E8E-5842-4C07-A837-547311E6E07F}" presName="sibTrans" presStyleCnt="0"/>
      <dgm:spPr/>
    </dgm:pt>
    <dgm:pt modelId="{73F84C5A-CAC4-4AFA-BC63-4132AEDC918F}" type="pres">
      <dgm:prSet presAssocID="{D1FB47D9-F2A4-4F0E-ADF2-5937B4867FCC}" presName="compNode" presStyleCnt="0"/>
      <dgm:spPr/>
    </dgm:pt>
    <dgm:pt modelId="{90D9CEB9-95E9-4A50-9234-801D9A946027}" type="pres">
      <dgm:prSet presAssocID="{D1FB47D9-F2A4-4F0E-ADF2-5937B4867FCC}" presName="bgRect" presStyleLbl="bgShp" presStyleIdx="2" presStyleCnt="4"/>
      <dgm:spPr/>
    </dgm:pt>
    <dgm:pt modelId="{25BF1BA7-2895-4C0C-BA30-F45B2B20D833}" type="pres">
      <dgm:prSet presAssocID="{D1FB47D9-F2A4-4F0E-ADF2-5937B4867FCC}"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now"/>
        </a:ext>
      </dgm:extLst>
    </dgm:pt>
    <dgm:pt modelId="{492931BF-D4E4-4570-8255-781EE4675471}" type="pres">
      <dgm:prSet presAssocID="{D1FB47D9-F2A4-4F0E-ADF2-5937B4867FCC}" presName="spaceRect" presStyleCnt="0"/>
      <dgm:spPr/>
    </dgm:pt>
    <dgm:pt modelId="{75B8BCB8-327E-4C04-8555-50B6798292B1}" type="pres">
      <dgm:prSet presAssocID="{D1FB47D9-F2A4-4F0E-ADF2-5937B4867FCC}" presName="parTx" presStyleLbl="revTx" presStyleIdx="2" presStyleCnt="4">
        <dgm:presLayoutVars>
          <dgm:chMax val="0"/>
          <dgm:chPref val="0"/>
        </dgm:presLayoutVars>
      </dgm:prSet>
      <dgm:spPr/>
    </dgm:pt>
    <dgm:pt modelId="{15E73532-ED1E-45FF-8A51-D60C8F5A0659}" type="pres">
      <dgm:prSet presAssocID="{AD4BC9BD-E4D6-4A5D-B1DD-50E6E914F741}" presName="sibTrans" presStyleCnt="0"/>
      <dgm:spPr/>
    </dgm:pt>
    <dgm:pt modelId="{C932A953-D408-4745-98EA-090884B57C30}" type="pres">
      <dgm:prSet presAssocID="{89709FB2-27F4-44AD-B8BF-C9C8896A4728}" presName="compNode" presStyleCnt="0"/>
      <dgm:spPr/>
    </dgm:pt>
    <dgm:pt modelId="{281A2055-773C-4D16-B48B-7287C7DF0949}" type="pres">
      <dgm:prSet presAssocID="{89709FB2-27F4-44AD-B8BF-C9C8896A4728}" presName="bgRect" presStyleLbl="bgShp" presStyleIdx="3" presStyleCnt="4"/>
      <dgm:spPr/>
    </dgm:pt>
    <dgm:pt modelId="{D0BECA61-EB8A-4FC5-9C0D-135BC7D2E60C}" type="pres">
      <dgm:prSet presAssocID="{89709FB2-27F4-44AD-B8BF-C9C8896A472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gnifying glass"/>
        </a:ext>
      </dgm:extLst>
    </dgm:pt>
    <dgm:pt modelId="{AA925919-4BE0-418E-9C09-81744185523D}" type="pres">
      <dgm:prSet presAssocID="{89709FB2-27F4-44AD-B8BF-C9C8896A4728}" presName="spaceRect" presStyleCnt="0"/>
      <dgm:spPr/>
    </dgm:pt>
    <dgm:pt modelId="{3535B482-2F00-42F9-84F0-EE33046064A5}" type="pres">
      <dgm:prSet presAssocID="{89709FB2-27F4-44AD-B8BF-C9C8896A4728}" presName="parTx" presStyleLbl="revTx" presStyleIdx="3" presStyleCnt="4">
        <dgm:presLayoutVars>
          <dgm:chMax val="0"/>
          <dgm:chPref val="0"/>
        </dgm:presLayoutVars>
      </dgm:prSet>
      <dgm:spPr/>
    </dgm:pt>
  </dgm:ptLst>
  <dgm:cxnLst>
    <dgm:cxn modelId="{A5F3502E-C8C5-4FAA-A2A3-28BDB234B50E}" type="presOf" srcId="{64FCEF7E-540E-4475-9FCE-E71156E52523}" destId="{4246ACE2-9A46-4371-A3D9-18A072201E74}" srcOrd="0" destOrd="0" presId="urn:microsoft.com/office/officeart/2018/2/layout/IconVerticalSolidList"/>
    <dgm:cxn modelId="{83121C42-AF90-483F-BBD3-DBB3E0205ED3}" type="presOf" srcId="{5A64C607-D401-456F-BE20-996580808F5E}" destId="{A5EFD1C5-8F50-4274-B837-DCAE9514E0DF}" srcOrd="0" destOrd="0" presId="urn:microsoft.com/office/officeart/2018/2/layout/IconVerticalSolidList"/>
    <dgm:cxn modelId="{52F3824D-FAF3-4108-BDA3-B0FF040F5AD5}" srcId="{5A64C607-D401-456F-BE20-996580808F5E}" destId="{D1FB47D9-F2A4-4F0E-ADF2-5937B4867FCC}" srcOrd="2" destOrd="0" parTransId="{9FDA1368-232E-40C2-A443-C266056818AA}" sibTransId="{AD4BC9BD-E4D6-4A5D-B1DD-50E6E914F741}"/>
    <dgm:cxn modelId="{31CB429C-36F7-4BF6-B64F-BDEA1AE7E099}" type="presOf" srcId="{89709FB2-27F4-44AD-B8BF-C9C8896A4728}" destId="{3535B482-2F00-42F9-84F0-EE33046064A5}" srcOrd="0" destOrd="0" presId="urn:microsoft.com/office/officeart/2018/2/layout/IconVerticalSolidList"/>
    <dgm:cxn modelId="{FE13E7A0-2545-4198-9373-AB1F27764E16}" srcId="{5A64C607-D401-456F-BE20-996580808F5E}" destId="{DA3D1E87-01C2-4485-AD0C-F4346FE1C363}" srcOrd="1" destOrd="0" parTransId="{2F7943F8-CC9B-4164-891A-92236B9D476F}" sibTransId="{63720E8E-5842-4C07-A837-547311E6E07F}"/>
    <dgm:cxn modelId="{AA5E66C6-C00A-4AD6-9A4E-1817891C82AE}" srcId="{5A64C607-D401-456F-BE20-996580808F5E}" destId="{64FCEF7E-540E-4475-9FCE-E71156E52523}" srcOrd="0" destOrd="0" parTransId="{FBD312FA-C2D8-4C65-B498-170845EFAAD6}" sibTransId="{E8AC2209-B1E5-406A-A70D-3E86A32C172A}"/>
    <dgm:cxn modelId="{28BE15DB-87F4-4FEE-82F2-3543FA1A794B}" srcId="{5A64C607-D401-456F-BE20-996580808F5E}" destId="{89709FB2-27F4-44AD-B8BF-C9C8896A4728}" srcOrd="3" destOrd="0" parTransId="{C8BE7AF5-5C37-46C0-AC4E-35CCC23B550C}" sibTransId="{89021BAA-861D-41CF-8FCB-0688FE45D0F6}"/>
    <dgm:cxn modelId="{FD491DE0-DA4D-4A17-8660-48102E231AA3}" type="presOf" srcId="{D1FB47D9-F2A4-4F0E-ADF2-5937B4867FCC}" destId="{75B8BCB8-327E-4C04-8555-50B6798292B1}" srcOrd="0" destOrd="0" presId="urn:microsoft.com/office/officeart/2018/2/layout/IconVerticalSolidList"/>
    <dgm:cxn modelId="{B7DE2FF7-92EF-49C5-A26B-6D523DACB375}" type="presOf" srcId="{DA3D1E87-01C2-4485-AD0C-F4346FE1C363}" destId="{A1EAC8A1-D3F5-48CE-8B99-9E35E8D6F807}" srcOrd="0" destOrd="0" presId="urn:microsoft.com/office/officeart/2018/2/layout/IconVerticalSolidList"/>
    <dgm:cxn modelId="{706D44B6-1E6B-426A-9DB5-5C45720FD633}" type="presParOf" srcId="{A5EFD1C5-8F50-4274-B837-DCAE9514E0DF}" destId="{517DE14F-014A-4D96-817D-CB9F27834EA2}" srcOrd="0" destOrd="0" presId="urn:microsoft.com/office/officeart/2018/2/layout/IconVerticalSolidList"/>
    <dgm:cxn modelId="{74C8A8C3-96E7-419C-B031-EEC386CBDA83}" type="presParOf" srcId="{517DE14F-014A-4D96-817D-CB9F27834EA2}" destId="{5C413769-83E5-4CDF-966D-48542D4EF886}" srcOrd="0" destOrd="0" presId="urn:microsoft.com/office/officeart/2018/2/layout/IconVerticalSolidList"/>
    <dgm:cxn modelId="{4E9CD9C7-7FBE-4507-8834-FD58EC563737}" type="presParOf" srcId="{517DE14F-014A-4D96-817D-CB9F27834EA2}" destId="{30C16BD2-66BA-4BB2-8491-45815ECF6733}" srcOrd="1" destOrd="0" presId="urn:microsoft.com/office/officeart/2018/2/layout/IconVerticalSolidList"/>
    <dgm:cxn modelId="{F2B0EE09-368C-4160-B589-7CA8A28EC5D5}" type="presParOf" srcId="{517DE14F-014A-4D96-817D-CB9F27834EA2}" destId="{E82FB5A7-0591-49D9-9F1B-19AB0646BB17}" srcOrd="2" destOrd="0" presId="urn:microsoft.com/office/officeart/2018/2/layout/IconVerticalSolidList"/>
    <dgm:cxn modelId="{47741AFB-8711-4D93-A10A-CB2DE91EF4FB}" type="presParOf" srcId="{517DE14F-014A-4D96-817D-CB9F27834EA2}" destId="{4246ACE2-9A46-4371-A3D9-18A072201E74}" srcOrd="3" destOrd="0" presId="urn:microsoft.com/office/officeart/2018/2/layout/IconVerticalSolidList"/>
    <dgm:cxn modelId="{DCE0843B-FE1C-4F97-AD9A-0CDD0B088EBA}" type="presParOf" srcId="{A5EFD1C5-8F50-4274-B837-DCAE9514E0DF}" destId="{BCA25C28-9D4F-4B70-8EE3-4691492AE8A7}" srcOrd="1" destOrd="0" presId="urn:microsoft.com/office/officeart/2018/2/layout/IconVerticalSolidList"/>
    <dgm:cxn modelId="{B23611CF-02BF-4AF4-9D7D-72D7AAF5C53A}" type="presParOf" srcId="{A5EFD1C5-8F50-4274-B837-DCAE9514E0DF}" destId="{FF1039BD-A815-4A79-BC08-FCF7AF8B36DF}" srcOrd="2" destOrd="0" presId="urn:microsoft.com/office/officeart/2018/2/layout/IconVerticalSolidList"/>
    <dgm:cxn modelId="{02BC1EC3-0A2E-446C-AF30-445A965F720E}" type="presParOf" srcId="{FF1039BD-A815-4A79-BC08-FCF7AF8B36DF}" destId="{E4FACB1C-5C28-4739-93F4-4DE3B28FEF15}" srcOrd="0" destOrd="0" presId="urn:microsoft.com/office/officeart/2018/2/layout/IconVerticalSolidList"/>
    <dgm:cxn modelId="{D602173D-C201-4780-B32C-1C474441C886}" type="presParOf" srcId="{FF1039BD-A815-4A79-BC08-FCF7AF8B36DF}" destId="{00FA62D6-E4BD-42B0-AEF6-67D0D4286BD7}" srcOrd="1" destOrd="0" presId="urn:microsoft.com/office/officeart/2018/2/layout/IconVerticalSolidList"/>
    <dgm:cxn modelId="{92CE6227-17BF-43AE-9665-CFA3D097ABC4}" type="presParOf" srcId="{FF1039BD-A815-4A79-BC08-FCF7AF8B36DF}" destId="{A3D663D5-378C-47C9-B095-6F2239F01237}" srcOrd="2" destOrd="0" presId="urn:microsoft.com/office/officeart/2018/2/layout/IconVerticalSolidList"/>
    <dgm:cxn modelId="{943EB1D2-4599-4540-95C2-D0E1B75B7212}" type="presParOf" srcId="{FF1039BD-A815-4A79-BC08-FCF7AF8B36DF}" destId="{A1EAC8A1-D3F5-48CE-8B99-9E35E8D6F807}" srcOrd="3" destOrd="0" presId="urn:microsoft.com/office/officeart/2018/2/layout/IconVerticalSolidList"/>
    <dgm:cxn modelId="{CE72688D-EFAB-41D0-885C-DEDF2F261221}" type="presParOf" srcId="{A5EFD1C5-8F50-4274-B837-DCAE9514E0DF}" destId="{67D2F8E5-812C-429F-B0BA-63A360F363FB}" srcOrd="3" destOrd="0" presId="urn:microsoft.com/office/officeart/2018/2/layout/IconVerticalSolidList"/>
    <dgm:cxn modelId="{709D043F-F58D-43B2-981D-7A9834003DAC}" type="presParOf" srcId="{A5EFD1C5-8F50-4274-B837-DCAE9514E0DF}" destId="{73F84C5A-CAC4-4AFA-BC63-4132AEDC918F}" srcOrd="4" destOrd="0" presId="urn:microsoft.com/office/officeart/2018/2/layout/IconVerticalSolidList"/>
    <dgm:cxn modelId="{B5774FB0-9797-41A4-AD2C-8D2856BBBB21}" type="presParOf" srcId="{73F84C5A-CAC4-4AFA-BC63-4132AEDC918F}" destId="{90D9CEB9-95E9-4A50-9234-801D9A946027}" srcOrd="0" destOrd="0" presId="urn:microsoft.com/office/officeart/2018/2/layout/IconVerticalSolidList"/>
    <dgm:cxn modelId="{4819AC00-FD69-407E-93F6-E98C2C2C15C0}" type="presParOf" srcId="{73F84C5A-CAC4-4AFA-BC63-4132AEDC918F}" destId="{25BF1BA7-2895-4C0C-BA30-F45B2B20D833}" srcOrd="1" destOrd="0" presId="urn:microsoft.com/office/officeart/2018/2/layout/IconVerticalSolidList"/>
    <dgm:cxn modelId="{BF8A3267-9645-4FF4-B97D-7C89E1DBEB10}" type="presParOf" srcId="{73F84C5A-CAC4-4AFA-BC63-4132AEDC918F}" destId="{492931BF-D4E4-4570-8255-781EE4675471}" srcOrd="2" destOrd="0" presId="urn:microsoft.com/office/officeart/2018/2/layout/IconVerticalSolidList"/>
    <dgm:cxn modelId="{203B9664-E65B-4448-A08F-680D4F3E6984}" type="presParOf" srcId="{73F84C5A-CAC4-4AFA-BC63-4132AEDC918F}" destId="{75B8BCB8-327E-4C04-8555-50B6798292B1}" srcOrd="3" destOrd="0" presId="urn:microsoft.com/office/officeart/2018/2/layout/IconVerticalSolidList"/>
    <dgm:cxn modelId="{5FEF2488-5B44-4BAA-9689-9C46D8DCFE64}" type="presParOf" srcId="{A5EFD1C5-8F50-4274-B837-DCAE9514E0DF}" destId="{15E73532-ED1E-45FF-8A51-D60C8F5A0659}" srcOrd="5" destOrd="0" presId="urn:microsoft.com/office/officeart/2018/2/layout/IconVerticalSolidList"/>
    <dgm:cxn modelId="{E8EACD80-63CE-4CB6-8104-1C186B8AFD59}" type="presParOf" srcId="{A5EFD1C5-8F50-4274-B837-DCAE9514E0DF}" destId="{C932A953-D408-4745-98EA-090884B57C30}" srcOrd="6" destOrd="0" presId="urn:microsoft.com/office/officeart/2018/2/layout/IconVerticalSolidList"/>
    <dgm:cxn modelId="{9BAAB5FD-78AA-464F-8647-9B6EC724E83A}" type="presParOf" srcId="{C932A953-D408-4745-98EA-090884B57C30}" destId="{281A2055-773C-4D16-B48B-7287C7DF0949}" srcOrd="0" destOrd="0" presId="urn:microsoft.com/office/officeart/2018/2/layout/IconVerticalSolidList"/>
    <dgm:cxn modelId="{32A51E7C-9479-4792-8FAA-88CEF7804334}" type="presParOf" srcId="{C932A953-D408-4745-98EA-090884B57C30}" destId="{D0BECA61-EB8A-4FC5-9C0D-135BC7D2E60C}" srcOrd="1" destOrd="0" presId="urn:microsoft.com/office/officeart/2018/2/layout/IconVerticalSolidList"/>
    <dgm:cxn modelId="{E981D74D-8A5B-4393-8290-DC7AAC308800}" type="presParOf" srcId="{C932A953-D408-4745-98EA-090884B57C30}" destId="{AA925919-4BE0-418E-9C09-81744185523D}" srcOrd="2" destOrd="0" presId="urn:microsoft.com/office/officeart/2018/2/layout/IconVerticalSolidList"/>
    <dgm:cxn modelId="{722538CE-D664-431F-BC95-A348E0C7A65C}" type="presParOf" srcId="{C932A953-D408-4745-98EA-090884B57C30}" destId="{3535B482-2F00-42F9-84F0-EE33046064A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D94280-7FAB-42CA-BF3A-3BFCBE89A8DD}" type="doc">
      <dgm:prSet loTypeId="urn:microsoft.com/office/officeart/2005/8/layout/process5" loCatId="process" qsTypeId="urn:microsoft.com/office/officeart/2005/8/quickstyle/simple1" qsCatId="simple" csTypeId="urn:microsoft.com/office/officeart/2005/8/colors/colorful5" csCatId="colorful" phldr="1"/>
      <dgm:spPr/>
      <dgm:t>
        <a:bodyPr/>
        <a:lstStyle/>
        <a:p>
          <a:endParaRPr lang="en-US"/>
        </a:p>
      </dgm:t>
    </dgm:pt>
    <dgm:pt modelId="{177D6656-84D2-47CC-9651-6371AC559AA4}">
      <dgm:prSet/>
      <dgm:spPr/>
      <dgm:t>
        <a:bodyPr/>
        <a:lstStyle/>
        <a:p>
          <a:r>
            <a:rPr lang="en-GB"/>
            <a:t>Conclusions</a:t>
          </a:r>
          <a:endParaRPr lang="en-US"/>
        </a:p>
      </dgm:t>
    </dgm:pt>
    <dgm:pt modelId="{78B98C23-419D-4E2E-AFA6-4247A3C07B70}" type="parTrans" cxnId="{3E55FAF0-4F24-48F7-88D7-6F5AFEF90B03}">
      <dgm:prSet/>
      <dgm:spPr/>
      <dgm:t>
        <a:bodyPr/>
        <a:lstStyle/>
        <a:p>
          <a:endParaRPr lang="en-US"/>
        </a:p>
      </dgm:t>
    </dgm:pt>
    <dgm:pt modelId="{84AE4C51-48F6-4453-830F-16C3D2FFE969}" type="sibTrans" cxnId="{3E55FAF0-4F24-48F7-88D7-6F5AFEF90B03}">
      <dgm:prSet/>
      <dgm:spPr/>
      <dgm:t>
        <a:bodyPr/>
        <a:lstStyle/>
        <a:p>
          <a:endParaRPr lang="en-US"/>
        </a:p>
      </dgm:t>
    </dgm:pt>
    <dgm:pt modelId="{224EB159-C6D9-45DF-BC39-69C2E0AABB64}">
      <dgm:prSet/>
      <dgm:spPr/>
      <dgm:t>
        <a:bodyPr/>
        <a:lstStyle/>
        <a:p>
          <a:r>
            <a:rPr lang="en-GB" dirty="0"/>
            <a:t>Small positive Lyapunov exponents: ~0.1</a:t>
          </a:r>
          <a:endParaRPr lang="en-US" dirty="0"/>
        </a:p>
      </dgm:t>
    </dgm:pt>
    <dgm:pt modelId="{63D221E5-7A92-4626-99F3-BB57DCACA734}" type="parTrans" cxnId="{BCC69353-F3F7-430E-BE30-C33D4B88B8FE}">
      <dgm:prSet/>
      <dgm:spPr/>
      <dgm:t>
        <a:bodyPr/>
        <a:lstStyle/>
        <a:p>
          <a:endParaRPr lang="en-US"/>
        </a:p>
      </dgm:t>
    </dgm:pt>
    <dgm:pt modelId="{0D563226-7802-4060-ADBB-07D88E136FDA}" type="sibTrans" cxnId="{BCC69353-F3F7-430E-BE30-C33D4B88B8FE}">
      <dgm:prSet/>
      <dgm:spPr/>
      <dgm:t>
        <a:bodyPr/>
        <a:lstStyle/>
        <a:p>
          <a:endParaRPr lang="en-US"/>
        </a:p>
      </dgm:t>
    </dgm:pt>
    <dgm:pt modelId="{EB838B9F-9E09-4812-86E8-47794EC3DC6A}">
      <dgm:prSet/>
      <dgm:spPr/>
      <dgm:t>
        <a:bodyPr/>
        <a:lstStyle/>
        <a:p>
          <a:r>
            <a:rPr lang="en-GB"/>
            <a:t>Some evidence of nonlinear structure – but not enough data to be conclusive</a:t>
          </a:r>
          <a:endParaRPr lang="en-US"/>
        </a:p>
      </dgm:t>
    </dgm:pt>
    <dgm:pt modelId="{DCB42009-BBF8-4D96-AAB5-C885674C4875}" type="parTrans" cxnId="{2CE85BB9-39F5-42D7-B670-83945537BC07}">
      <dgm:prSet/>
      <dgm:spPr/>
      <dgm:t>
        <a:bodyPr/>
        <a:lstStyle/>
        <a:p>
          <a:endParaRPr lang="en-US"/>
        </a:p>
      </dgm:t>
    </dgm:pt>
    <dgm:pt modelId="{C4E5610C-9D0E-4342-862F-B1BBE80B31BF}" type="sibTrans" cxnId="{2CE85BB9-39F5-42D7-B670-83945537BC07}">
      <dgm:prSet/>
      <dgm:spPr/>
      <dgm:t>
        <a:bodyPr/>
        <a:lstStyle/>
        <a:p>
          <a:endParaRPr lang="en-US"/>
        </a:p>
      </dgm:t>
    </dgm:pt>
    <dgm:pt modelId="{C8C615D3-7416-4D61-B750-0F60D82C679D}" type="pres">
      <dgm:prSet presAssocID="{D4D94280-7FAB-42CA-BF3A-3BFCBE89A8DD}" presName="diagram" presStyleCnt="0">
        <dgm:presLayoutVars>
          <dgm:dir/>
          <dgm:resizeHandles val="exact"/>
        </dgm:presLayoutVars>
      </dgm:prSet>
      <dgm:spPr/>
    </dgm:pt>
    <dgm:pt modelId="{3D5B34B0-AA13-4565-9D24-C9DC235A8E6F}" type="pres">
      <dgm:prSet presAssocID="{177D6656-84D2-47CC-9651-6371AC559AA4}" presName="node" presStyleLbl="node1" presStyleIdx="0" presStyleCnt="3" custLinFactNeighborX="7848" custLinFactNeighborY="-5144">
        <dgm:presLayoutVars>
          <dgm:bulletEnabled val="1"/>
        </dgm:presLayoutVars>
      </dgm:prSet>
      <dgm:spPr/>
    </dgm:pt>
    <dgm:pt modelId="{BA596AF5-11A1-4020-8CC3-F8DF00BCA7BB}" type="pres">
      <dgm:prSet presAssocID="{84AE4C51-48F6-4453-830F-16C3D2FFE969}" presName="sibTrans" presStyleLbl="sibTrans2D1" presStyleIdx="0" presStyleCnt="2" custScaleY="100015" custLinFactX="-100000" custLinFactNeighborX="-148961" custLinFactNeighborY="59423"/>
      <dgm:spPr/>
    </dgm:pt>
    <dgm:pt modelId="{13C0C843-5B75-47C3-B5D2-A64ABC6218D4}" type="pres">
      <dgm:prSet presAssocID="{84AE4C51-48F6-4453-830F-16C3D2FFE969}" presName="connectorText" presStyleLbl="sibTrans2D1" presStyleIdx="0" presStyleCnt="2"/>
      <dgm:spPr/>
    </dgm:pt>
    <dgm:pt modelId="{E2A65AD8-34FE-4A23-AB07-730466C4EEC3}" type="pres">
      <dgm:prSet presAssocID="{224EB159-C6D9-45DF-BC39-69C2E0AABB64}" presName="node" presStyleLbl="node1" presStyleIdx="1" presStyleCnt="3">
        <dgm:presLayoutVars>
          <dgm:bulletEnabled val="1"/>
        </dgm:presLayoutVars>
      </dgm:prSet>
      <dgm:spPr/>
    </dgm:pt>
    <dgm:pt modelId="{6756B721-D1E6-45E6-8F79-6FB7F6559E3F}" type="pres">
      <dgm:prSet presAssocID="{0D563226-7802-4060-ADBB-07D88E136FDA}" presName="sibTrans" presStyleLbl="sibTrans2D1" presStyleIdx="1" presStyleCnt="2"/>
      <dgm:spPr/>
    </dgm:pt>
    <dgm:pt modelId="{0B3DFE3D-B237-42CC-A3B9-8C357A89E1C2}" type="pres">
      <dgm:prSet presAssocID="{0D563226-7802-4060-ADBB-07D88E136FDA}" presName="connectorText" presStyleLbl="sibTrans2D1" presStyleIdx="1" presStyleCnt="2"/>
      <dgm:spPr/>
    </dgm:pt>
    <dgm:pt modelId="{1B9130F9-70C0-4F6A-95A9-2AEB923E78EB}" type="pres">
      <dgm:prSet presAssocID="{EB838B9F-9E09-4812-86E8-47794EC3DC6A}" presName="node" presStyleLbl="node1" presStyleIdx="2" presStyleCnt="3">
        <dgm:presLayoutVars>
          <dgm:bulletEnabled val="1"/>
        </dgm:presLayoutVars>
      </dgm:prSet>
      <dgm:spPr/>
    </dgm:pt>
  </dgm:ptLst>
  <dgm:cxnLst>
    <dgm:cxn modelId="{279AF503-D60F-45D5-BC53-C3E81C14B26D}" type="presOf" srcId="{177D6656-84D2-47CC-9651-6371AC559AA4}" destId="{3D5B34B0-AA13-4565-9D24-C9DC235A8E6F}" srcOrd="0" destOrd="0" presId="urn:microsoft.com/office/officeart/2005/8/layout/process5"/>
    <dgm:cxn modelId="{74BB240B-EAAB-4B32-BFC5-0F611B8A7B7A}" type="presOf" srcId="{84AE4C51-48F6-4453-830F-16C3D2FFE969}" destId="{BA596AF5-11A1-4020-8CC3-F8DF00BCA7BB}" srcOrd="0" destOrd="0" presId="urn:microsoft.com/office/officeart/2005/8/layout/process5"/>
    <dgm:cxn modelId="{BBFCCE4F-4AFF-4B9E-B646-57076A668097}" type="presOf" srcId="{0D563226-7802-4060-ADBB-07D88E136FDA}" destId="{6756B721-D1E6-45E6-8F79-6FB7F6559E3F}" srcOrd="0" destOrd="0" presId="urn:microsoft.com/office/officeart/2005/8/layout/process5"/>
    <dgm:cxn modelId="{BCC69353-F3F7-430E-BE30-C33D4B88B8FE}" srcId="{D4D94280-7FAB-42CA-BF3A-3BFCBE89A8DD}" destId="{224EB159-C6D9-45DF-BC39-69C2E0AABB64}" srcOrd="1" destOrd="0" parTransId="{63D221E5-7A92-4626-99F3-BB57DCACA734}" sibTransId="{0D563226-7802-4060-ADBB-07D88E136FDA}"/>
    <dgm:cxn modelId="{429B6155-50D8-4866-8AFA-6AFB822BDA7F}" type="presOf" srcId="{D4D94280-7FAB-42CA-BF3A-3BFCBE89A8DD}" destId="{C8C615D3-7416-4D61-B750-0F60D82C679D}" srcOrd="0" destOrd="0" presId="urn:microsoft.com/office/officeart/2005/8/layout/process5"/>
    <dgm:cxn modelId="{C57E6999-B5B2-4790-9BCD-E402E11A7CFC}" type="presOf" srcId="{84AE4C51-48F6-4453-830F-16C3D2FFE969}" destId="{13C0C843-5B75-47C3-B5D2-A64ABC6218D4}" srcOrd="1" destOrd="0" presId="urn:microsoft.com/office/officeart/2005/8/layout/process5"/>
    <dgm:cxn modelId="{2CE85BB9-39F5-42D7-B670-83945537BC07}" srcId="{D4D94280-7FAB-42CA-BF3A-3BFCBE89A8DD}" destId="{EB838B9F-9E09-4812-86E8-47794EC3DC6A}" srcOrd="2" destOrd="0" parTransId="{DCB42009-BBF8-4D96-AAB5-C885674C4875}" sibTransId="{C4E5610C-9D0E-4342-862F-B1BBE80B31BF}"/>
    <dgm:cxn modelId="{9789DCBC-7B3C-4B3E-B381-00BDD6258E0A}" type="presOf" srcId="{EB838B9F-9E09-4812-86E8-47794EC3DC6A}" destId="{1B9130F9-70C0-4F6A-95A9-2AEB923E78EB}" srcOrd="0" destOrd="0" presId="urn:microsoft.com/office/officeart/2005/8/layout/process5"/>
    <dgm:cxn modelId="{9D87B0D9-E29F-4253-87B9-BE5B5D99B656}" type="presOf" srcId="{0D563226-7802-4060-ADBB-07D88E136FDA}" destId="{0B3DFE3D-B237-42CC-A3B9-8C357A89E1C2}" srcOrd="1" destOrd="0" presId="urn:microsoft.com/office/officeart/2005/8/layout/process5"/>
    <dgm:cxn modelId="{3E55FAF0-4F24-48F7-88D7-6F5AFEF90B03}" srcId="{D4D94280-7FAB-42CA-BF3A-3BFCBE89A8DD}" destId="{177D6656-84D2-47CC-9651-6371AC559AA4}" srcOrd="0" destOrd="0" parTransId="{78B98C23-419D-4E2E-AFA6-4247A3C07B70}" sibTransId="{84AE4C51-48F6-4453-830F-16C3D2FFE969}"/>
    <dgm:cxn modelId="{736B50F7-7D81-469A-9F14-8CC67777353D}" type="presOf" srcId="{224EB159-C6D9-45DF-BC39-69C2E0AABB64}" destId="{E2A65AD8-34FE-4A23-AB07-730466C4EEC3}" srcOrd="0" destOrd="0" presId="urn:microsoft.com/office/officeart/2005/8/layout/process5"/>
    <dgm:cxn modelId="{E85AA1A1-B7A5-47F5-9BA7-9E4DF25822DC}" type="presParOf" srcId="{C8C615D3-7416-4D61-B750-0F60D82C679D}" destId="{3D5B34B0-AA13-4565-9D24-C9DC235A8E6F}" srcOrd="0" destOrd="0" presId="urn:microsoft.com/office/officeart/2005/8/layout/process5"/>
    <dgm:cxn modelId="{03313091-7120-45E2-9BFD-9931619652AB}" type="presParOf" srcId="{C8C615D3-7416-4D61-B750-0F60D82C679D}" destId="{BA596AF5-11A1-4020-8CC3-F8DF00BCA7BB}" srcOrd="1" destOrd="0" presId="urn:microsoft.com/office/officeart/2005/8/layout/process5"/>
    <dgm:cxn modelId="{A0D39ABA-8184-41CB-B057-40B3B640BBB5}" type="presParOf" srcId="{BA596AF5-11A1-4020-8CC3-F8DF00BCA7BB}" destId="{13C0C843-5B75-47C3-B5D2-A64ABC6218D4}" srcOrd="0" destOrd="0" presId="urn:microsoft.com/office/officeart/2005/8/layout/process5"/>
    <dgm:cxn modelId="{ADEC830B-2957-468D-AB2F-725944E79635}" type="presParOf" srcId="{C8C615D3-7416-4D61-B750-0F60D82C679D}" destId="{E2A65AD8-34FE-4A23-AB07-730466C4EEC3}" srcOrd="2" destOrd="0" presId="urn:microsoft.com/office/officeart/2005/8/layout/process5"/>
    <dgm:cxn modelId="{A3E0E940-B42C-4D97-9AE8-8B2C22D13555}" type="presParOf" srcId="{C8C615D3-7416-4D61-B750-0F60D82C679D}" destId="{6756B721-D1E6-45E6-8F79-6FB7F6559E3F}" srcOrd="3" destOrd="0" presId="urn:microsoft.com/office/officeart/2005/8/layout/process5"/>
    <dgm:cxn modelId="{9BEADECA-9121-45DE-A326-B6E9A8D43C25}" type="presParOf" srcId="{6756B721-D1E6-45E6-8F79-6FB7F6559E3F}" destId="{0B3DFE3D-B237-42CC-A3B9-8C357A89E1C2}" srcOrd="0" destOrd="0" presId="urn:microsoft.com/office/officeart/2005/8/layout/process5"/>
    <dgm:cxn modelId="{E32A2334-6521-4759-89D0-E8DC38449266}" type="presParOf" srcId="{C8C615D3-7416-4D61-B750-0F60D82C679D}" destId="{1B9130F9-70C0-4F6A-95A9-2AEB923E78EB}" srcOrd="4"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4D047A-76DA-4213-B34E-8A5C3096B5B7}">
      <dsp:nvSpPr>
        <dsp:cNvPr id="0" name=""/>
        <dsp:cNvSpPr/>
      </dsp:nvSpPr>
      <dsp:spPr>
        <a:xfrm>
          <a:off x="0" y="484"/>
          <a:ext cx="581539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64A21E-7E41-41B4-8091-248F2B1DAB59}">
      <dsp:nvSpPr>
        <dsp:cNvPr id="0" name=""/>
        <dsp:cNvSpPr/>
      </dsp:nvSpPr>
      <dsp:spPr>
        <a:xfrm>
          <a:off x="0" y="484"/>
          <a:ext cx="5815390" cy="567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b="1" kern="1200"/>
            <a:t>Question:</a:t>
          </a:r>
          <a:endParaRPr lang="en-US" sz="1500" kern="1200"/>
        </a:p>
      </dsp:txBody>
      <dsp:txXfrm>
        <a:off x="0" y="484"/>
        <a:ext cx="5815390" cy="567049"/>
      </dsp:txXfrm>
    </dsp:sp>
    <dsp:sp modelId="{00190ED7-9247-4B93-B500-8112720C9150}">
      <dsp:nvSpPr>
        <dsp:cNvPr id="0" name=""/>
        <dsp:cNvSpPr/>
      </dsp:nvSpPr>
      <dsp:spPr>
        <a:xfrm>
          <a:off x="0" y="567534"/>
          <a:ext cx="581539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E17724-6B93-4BCC-9C78-DFBC9ED59013}">
      <dsp:nvSpPr>
        <dsp:cNvPr id="0" name=""/>
        <dsp:cNvSpPr/>
      </dsp:nvSpPr>
      <dsp:spPr>
        <a:xfrm>
          <a:off x="0" y="567534"/>
          <a:ext cx="5815390" cy="567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 Do healthcare systems show complex dynamics?</a:t>
          </a:r>
          <a:endParaRPr lang="en-US" sz="1500" kern="1200"/>
        </a:p>
      </dsp:txBody>
      <dsp:txXfrm>
        <a:off x="0" y="567534"/>
        <a:ext cx="5815390" cy="567049"/>
      </dsp:txXfrm>
    </dsp:sp>
    <dsp:sp modelId="{6BD1BAAB-689A-45D9-B1CC-1A1757E549EF}">
      <dsp:nvSpPr>
        <dsp:cNvPr id="0" name=""/>
        <dsp:cNvSpPr/>
      </dsp:nvSpPr>
      <dsp:spPr>
        <a:xfrm>
          <a:off x="0" y="1134584"/>
          <a:ext cx="581539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3B4231-F28F-47B8-99CC-D2C1FD54FA8C}">
      <dsp:nvSpPr>
        <dsp:cNvPr id="0" name=""/>
        <dsp:cNvSpPr/>
      </dsp:nvSpPr>
      <dsp:spPr>
        <a:xfrm>
          <a:off x="0" y="1134584"/>
          <a:ext cx="5815390" cy="567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b="1" kern="1200"/>
            <a:t>Hypothesis:</a:t>
          </a:r>
          <a:endParaRPr lang="en-US" sz="1500" kern="1200"/>
        </a:p>
      </dsp:txBody>
      <dsp:txXfrm>
        <a:off x="0" y="1134584"/>
        <a:ext cx="5815390" cy="567049"/>
      </dsp:txXfrm>
    </dsp:sp>
    <dsp:sp modelId="{FE8E436E-E392-406C-A447-22B4486D0EB3}">
      <dsp:nvSpPr>
        <dsp:cNvPr id="0" name=""/>
        <dsp:cNvSpPr/>
      </dsp:nvSpPr>
      <dsp:spPr>
        <a:xfrm>
          <a:off x="0" y="1701634"/>
          <a:ext cx="581539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DA4984-7C75-4D1B-93D3-C527C6E263DB}">
      <dsp:nvSpPr>
        <dsp:cNvPr id="0" name=""/>
        <dsp:cNvSpPr/>
      </dsp:nvSpPr>
      <dsp:spPr>
        <a:xfrm>
          <a:off x="0" y="1701634"/>
          <a:ext cx="5815390" cy="567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 Much health care ends in prescription</a:t>
          </a:r>
          <a:endParaRPr lang="en-US" sz="1500" kern="1200"/>
        </a:p>
      </dsp:txBody>
      <dsp:txXfrm>
        <a:off x="0" y="1701634"/>
        <a:ext cx="5815390" cy="567049"/>
      </dsp:txXfrm>
    </dsp:sp>
    <dsp:sp modelId="{06DB9B35-B420-4C96-B89F-A34272161769}">
      <dsp:nvSpPr>
        <dsp:cNvPr id="0" name=""/>
        <dsp:cNvSpPr/>
      </dsp:nvSpPr>
      <dsp:spPr>
        <a:xfrm>
          <a:off x="0" y="2268683"/>
          <a:ext cx="581539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EFD9BA-4BE3-4937-8B10-06C913A7849A}">
      <dsp:nvSpPr>
        <dsp:cNvPr id="0" name=""/>
        <dsp:cNvSpPr/>
      </dsp:nvSpPr>
      <dsp:spPr>
        <a:xfrm>
          <a:off x="0" y="2268683"/>
          <a:ext cx="5815390" cy="567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 Any signal should be visible in prescribing data</a:t>
          </a:r>
          <a:endParaRPr lang="en-US" sz="1500" kern="1200"/>
        </a:p>
      </dsp:txBody>
      <dsp:txXfrm>
        <a:off x="0" y="2268683"/>
        <a:ext cx="5815390" cy="567049"/>
      </dsp:txXfrm>
    </dsp:sp>
    <dsp:sp modelId="{8FD3CFD4-989A-4B31-A9C5-644F49BC7699}">
      <dsp:nvSpPr>
        <dsp:cNvPr id="0" name=""/>
        <dsp:cNvSpPr/>
      </dsp:nvSpPr>
      <dsp:spPr>
        <a:xfrm>
          <a:off x="0" y="2835733"/>
          <a:ext cx="581539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FAA26A-5ACB-434A-90F2-CE0A0DE3302E}">
      <dsp:nvSpPr>
        <dsp:cNvPr id="0" name=""/>
        <dsp:cNvSpPr/>
      </dsp:nvSpPr>
      <dsp:spPr>
        <a:xfrm>
          <a:off x="0" y="2835733"/>
          <a:ext cx="5815390" cy="567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b="1" kern="1200"/>
            <a:t>Analysis:</a:t>
          </a:r>
          <a:endParaRPr lang="en-US" sz="1500" kern="1200"/>
        </a:p>
      </dsp:txBody>
      <dsp:txXfrm>
        <a:off x="0" y="2835733"/>
        <a:ext cx="5815390" cy="567049"/>
      </dsp:txXfrm>
    </dsp:sp>
    <dsp:sp modelId="{2F89F4EC-7580-43FB-A651-C80FC5FEB04F}">
      <dsp:nvSpPr>
        <dsp:cNvPr id="0" name=""/>
        <dsp:cNvSpPr/>
      </dsp:nvSpPr>
      <dsp:spPr>
        <a:xfrm>
          <a:off x="0" y="3402783"/>
          <a:ext cx="581539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DB3D6D-EF29-4848-8707-3614D2448423}">
      <dsp:nvSpPr>
        <dsp:cNvPr id="0" name=""/>
        <dsp:cNvSpPr/>
      </dsp:nvSpPr>
      <dsp:spPr>
        <a:xfrm>
          <a:off x="0" y="3402783"/>
          <a:ext cx="5815390" cy="567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 Look at prescribing data from Manchester ICB as a function of time for disorders with complicated pathways</a:t>
          </a:r>
          <a:endParaRPr lang="en-US" sz="1500" kern="1200"/>
        </a:p>
      </dsp:txBody>
      <dsp:txXfrm>
        <a:off x="0" y="3402783"/>
        <a:ext cx="5815390" cy="5670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46963B-CAAA-4A24-9823-E802D08DB974}">
      <dsp:nvSpPr>
        <dsp:cNvPr id="0" name=""/>
        <dsp:cNvSpPr/>
      </dsp:nvSpPr>
      <dsp:spPr>
        <a:xfrm>
          <a:off x="0" y="417"/>
          <a:ext cx="767094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90175A-2012-48D0-BA38-5FE8F9D973F6}">
      <dsp:nvSpPr>
        <dsp:cNvPr id="0" name=""/>
        <dsp:cNvSpPr/>
      </dsp:nvSpPr>
      <dsp:spPr>
        <a:xfrm>
          <a:off x="0" y="417"/>
          <a:ext cx="7670946" cy="48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Healthcare systems are complex and adaptive</a:t>
          </a:r>
          <a:endParaRPr lang="en-US" sz="1800" kern="1200"/>
        </a:p>
      </dsp:txBody>
      <dsp:txXfrm>
        <a:off x="0" y="417"/>
        <a:ext cx="7670946" cy="487926"/>
      </dsp:txXfrm>
    </dsp:sp>
    <dsp:sp modelId="{FDDC0346-CB03-48DA-9D76-CCC5A5BB5194}">
      <dsp:nvSpPr>
        <dsp:cNvPr id="0" name=""/>
        <dsp:cNvSpPr/>
      </dsp:nvSpPr>
      <dsp:spPr>
        <a:xfrm>
          <a:off x="0" y="488343"/>
          <a:ext cx="767094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B71A18-5F59-42CC-A616-2CDE4CF4A6D9}">
      <dsp:nvSpPr>
        <dsp:cNvPr id="0" name=""/>
        <dsp:cNvSpPr/>
      </dsp:nvSpPr>
      <dsp:spPr>
        <a:xfrm>
          <a:off x="0" y="488343"/>
          <a:ext cx="7670946" cy="48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Many individual agents who act in ways that are not totally predictable</a:t>
          </a:r>
          <a:endParaRPr lang="en-US" sz="1800" kern="1200"/>
        </a:p>
      </dsp:txBody>
      <dsp:txXfrm>
        <a:off x="0" y="488343"/>
        <a:ext cx="7670946" cy="487926"/>
      </dsp:txXfrm>
    </dsp:sp>
    <dsp:sp modelId="{6E6921E4-DE3E-44E6-8653-50CAFE4E6D03}">
      <dsp:nvSpPr>
        <dsp:cNvPr id="0" name=""/>
        <dsp:cNvSpPr/>
      </dsp:nvSpPr>
      <dsp:spPr>
        <a:xfrm>
          <a:off x="0" y="976270"/>
          <a:ext cx="767094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7C6BD6-7AED-463E-89A2-46917022E9F5}">
      <dsp:nvSpPr>
        <dsp:cNvPr id="0" name=""/>
        <dsp:cNvSpPr/>
      </dsp:nvSpPr>
      <dsp:spPr>
        <a:xfrm>
          <a:off x="0" y="976270"/>
          <a:ext cx="7670946" cy="48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Care crosses many organisational boundaries</a:t>
          </a:r>
          <a:endParaRPr lang="en-US" sz="1800" kern="1200"/>
        </a:p>
      </dsp:txBody>
      <dsp:txXfrm>
        <a:off x="0" y="976270"/>
        <a:ext cx="7670946" cy="487926"/>
      </dsp:txXfrm>
    </dsp:sp>
    <dsp:sp modelId="{EC6363E2-D00F-4E9B-B8EA-396874780AEF}">
      <dsp:nvSpPr>
        <dsp:cNvPr id="0" name=""/>
        <dsp:cNvSpPr/>
      </dsp:nvSpPr>
      <dsp:spPr>
        <a:xfrm>
          <a:off x="0" y="1464196"/>
          <a:ext cx="767094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782DD6-B1D0-4FF3-8EBF-113E6E209E3C}">
      <dsp:nvSpPr>
        <dsp:cNvPr id="0" name=""/>
        <dsp:cNvSpPr/>
      </dsp:nvSpPr>
      <dsp:spPr>
        <a:xfrm>
          <a:off x="0" y="1464196"/>
          <a:ext cx="7670946" cy="48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The environment in which care is delivered is at the mercy of funding and policy</a:t>
          </a:r>
          <a:endParaRPr lang="en-US" sz="1800" kern="1200"/>
        </a:p>
      </dsp:txBody>
      <dsp:txXfrm>
        <a:off x="0" y="1464196"/>
        <a:ext cx="7670946" cy="487926"/>
      </dsp:txXfrm>
    </dsp:sp>
    <dsp:sp modelId="{E6D19A93-C7CA-4F88-A570-9C4EE21F15EB}">
      <dsp:nvSpPr>
        <dsp:cNvPr id="0" name=""/>
        <dsp:cNvSpPr/>
      </dsp:nvSpPr>
      <dsp:spPr>
        <a:xfrm>
          <a:off x="0" y="1952123"/>
          <a:ext cx="767094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08C9F0-DC5E-494D-9441-C7E85C96EC40}">
      <dsp:nvSpPr>
        <dsp:cNvPr id="0" name=""/>
        <dsp:cNvSpPr/>
      </dsp:nvSpPr>
      <dsp:spPr>
        <a:xfrm>
          <a:off x="0" y="1952123"/>
          <a:ext cx="7670946" cy="48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b="1" kern="1200" dirty="0"/>
            <a:t>Question:</a:t>
          </a:r>
          <a:endParaRPr lang="en-US" sz="1800" b="1" kern="1200" dirty="0"/>
        </a:p>
      </dsp:txBody>
      <dsp:txXfrm>
        <a:off x="0" y="1952123"/>
        <a:ext cx="7670946" cy="487926"/>
      </dsp:txXfrm>
    </dsp:sp>
    <dsp:sp modelId="{88BC7BC0-E8C8-4629-96EE-5DFC92A12056}">
      <dsp:nvSpPr>
        <dsp:cNvPr id="0" name=""/>
        <dsp:cNvSpPr/>
      </dsp:nvSpPr>
      <dsp:spPr>
        <a:xfrm>
          <a:off x="0" y="2440049"/>
          <a:ext cx="767094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5B9EE-F798-4B04-BDF6-4C28F1D2A187}">
      <dsp:nvSpPr>
        <dsp:cNvPr id="0" name=""/>
        <dsp:cNvSpPr/>
      </dsp:nvSpPr>
      <dsp:spPr>
        <a:xfrm>
          <a:off x="0" y="2440049"/>
          <a:ext cx="7670946" cy="48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Do we see signals of complexity in the system outputs?</a:t>
          </a:r>
          <a:endParaRPr lang="en-US" sz="1800" kern="1200"/>
        </a:p>
      </dsp:txBody>
      <dsp:txXfrm>
        <a:off x="0" y="2440049"/>
        <a:ext cx="7670946" cy="487926"/>
      </dsp:txXfrm>
    </dsp:sp>
    <dsp:sp modelId="{2DD90AF3-00F3-4EC5-904D-DA00D2D0E7EA}">
      <dsp:nvSpPr>
        <dsp:cNvPr id="0" name=""/>
        <dsp:cNvSpPr/>
      </dsp:nvSpPr>
      <dsp:spPr>
        <a:xfrm>
          <a:off x="0" y="2927976"/>
          <a:ext cx="767094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A17059-7C4B-4EA8-AF40-22251A45DC97}">
      <dsp:nvSpPr>
        <dsp:cNvPr id="0" name=""/>
        <dsp:cNvSpPr/>
      </dsp:nvSpPr>
      <dsp:spPr>
        <a:xfrm>
          <a:off x="0" y="2927976"/>
          <a:ext cx="7670946" cy="48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a:t>Proxy: Many care pathways lead to prescriptions </a:t>
          </a:r>
          <a:endParaRPr lang="en-US" sz="1800" kern="1200"/>
        </a:p>
      </dsp:txBody>
      <dsp:txXfrm>
        <a:off x="0" y="2927976"/>
        <a:ext cx="7670946" cy="4879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413769-83E5-4CDF-966D-48542D4EF886}">
      <dsp:nvSpPr>
        <dsp:cNvPr id="0" name=""/>
        <dsp:cNvSpPr/>
      </dsp:nvSpPr>
      <dsp:spPr>
        <a:xfrm>
          <a:off x="0" y="843"/>
          <a:ext cx="5443541" cy="4272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C16BD2-66BA-4BB2-8491-45815ECF6733}">
      <dsp:nvSpPr>
        <dsp:cNvPr id="0" name=""/>
        <dsp:cNvSpPr/>
      </dsp:nvSpPr>
      <dsp:spPr>
        <a:xfrm>
          <a:off x="129255" y="96983"/>
          <a:ext cx="235010" cy="2350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46ACE2-9A46-4371-A3D9-18A072201E74}">
      <dsp:nvSpPr>
        <dsp:cNvPr id="0" name=""/>
        <dsp:cNvSpPr/>
      </dsp:nvSpPr>
      <dsp:spPr>
        <a:xfrm>
          <a:off x="493522" y="843"/>
          <a:ext cx="4950018" cy="427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222" tIns="45222" rIns="45222" bIns="45222" numCol="1" spcCol="1270" anchor="ctr" anchorCtr="0">
          <a:noAutofit/>
        </a:bodyPr>
        <a:lstStyle/>
        <a:p>
          <a:pPr marL="0" lvl="0" indent="0" algn="l" defTabSz="666750">
            <a:lnSpc>
              <a:spcPct val="100000"/>
            </a:lnSpc>
            <a:spcBef>
              <a:spcPct val="0"/>
            </a:spcBef>
            <a:spcAft>
              <a:spcPct val="35000"/>
            </a:spcAft>
            <a:buNone/>
          </a:pPr>
          <a:r>
            <a:rPr lang="en-GB" sz="1500" kern="1200"/>
            <a:t>Identify drugs prescribed in a complex chronic condition</a:t>
          </a:r>
          <a:endParaRPr lang="en-US" sz="1500" kern="1200"/>
        </a:p>
      </dsp:txBody>
      <dsp:txXfrm>
        <a:off x="493522" y="843"/>
        <a:ext cx="4950018" cy="427292"/>
      </dsp:txXfrm>
    </dsp:sp>
    <dsp:sp modelId="{E4FACB1C-5C28-4739-93F4-4DE3B28FEF15}">
      <dsp:nvSpPr>
        <dsp:cNvPr id="0" name=""/>
        <dsp:cNvSpPr/>
      </dsp:nvSpPr>
      <dsp:spPr>
        <a:xfrm>
          <a:off x="0" y="534958"/>
          <a:ext cx="5443541" cy="4272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FA62D6-E4BD-42B0-AEF6-67D0D4286BD7}">
      <dsp:nvSpPr>
        <dsp:cNvPr id="0" name=""/>
        <dsp:cNvSpPr/>
      </dsp:nvSpPr>
      <dsp:spPr>
        <a:xfrm>
          <a:off x="129255" y="631099"/>
          <a:ext cx="235010" cy="2350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EAC8A1-D3F5-48CE-8B99-9E35E8D6F807}">
      <dsp:nvSpPr>
        <dsp:cNvPr id="0" name=""/>
        <dsp:cNvSpPr/>
      </dsp:nvSpPr>
      <dsp:spPr>
        <a:xfrm>
          <a:off x="493522" y="534958"/>
          <a:ext cx="4950018" cy="427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222" tIns="45222" rIns="45222" bIns="45222" numCol="1" spcCol="1270" anchor="ctr" anchorCtr="0">
          <a:noAutofit/>
        </a:bodyPr>
        <a:lstStyle/>
        <a:p>
          <a:pPr marL="0" lvl="0" indent="0" algn="l" defTabSz="666750">
            <a:lnSpc>
              <a:spcPct val="100000"/>
            </a:lnSpc>
            <a:spcBef>
              <a:spcPct val="0"/>
            </a:spcBef>
            <a:spcAft>
              <a:spcPct val="35000"/>
            </a:spcAft>
            <a:buNone/>
          </a:pPr>
          <a:r>
            <a:rPr lang="en-GB" sz="1500" kern="1200"/>
            <a:t>Retrieve data on a monthly basis </a:t>
          </a:r>
          <a:endParaRPr lang="en-US" sz="1500" kern="1200"/>
        </a:p>
      </dsp:txBody>
      <dsp:txXfrm>
        <a:off x="493522" y="534958"/>
        <a:ext cx="4950018" cy="427292"/>
      </dsp:txXfrm>
    </dsp:sp>
    <dsp:sp modelId="{90D9CEB9-95E9-4A50-9234-801D9A946027}">
      <dsp:nvSpPr>
        <dsp:cNvPr id="0" name=""/>
        <dsp:cNvSpPr/>
      </dsp:nvSpPr>
      <dsp:spPr>
        <a:xfrm>
          <a:off x="0" y="1069074"/>
          <a:ext cx="5443541" cy="4272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BF1BA7-2895-4C0C-BA30-F45B2B20D833}">
      <dsp:nvSpPr>
        <dsp:cNvPr id="0" name=""/>
        <dsp:cNvSpPr/>
      </dsp:nvSpPr>
      <dsp:spPr>
        <a:xfrm>
          <a:off x="129255" y="1165214"/>
          <a:ext cx="235010" cy="2350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B8BCB8-327E-4C04-8555-50B6798292B1}">
      <dsp:nvSpPr>
        <dsp:cNvPr id="0" name=""/>
        <dsp:cNvSpPr/>
      </dsp:nvSpPr>
      <dsp:spPr>
        <a:xfrm>
          <a:off x="493522" y="1069074"/>
          <a:ext cx="4950018" cy="427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222" tIns="45222" rIns="45222" bIns="45222" numCol="1" spcCol="1270" anchor="ctr" anchorCtr="0">
          <a:noAutofit/>
        </a:bodyPr>
        <a:lstStyle/>
        <a:p>
          <a:pPr marL="0" lvl="0" indent="0" algn="l" defTabSz="666750">
            <a:lnSpc>
              <a:spcPct val="100000"/>
            </a:lnSpc>
            <a:spcBef>
              <a:spcPct val="0"/>
            </a:spcBef>
            <a:spcAft>
              <a:spcPct val="35000"/>
            </a:spcAft>
            <a:buNone/>
          </a:pPr>
          <a:r>
            <a:rPr lang="en-GB" sz="1500" kern="1200"/>
            <a:t>Correct for seasonality, drift</a:t>
          </a:r>
          <a:endParaRPr lang="en-US" sz="1500" kern="1200"/>
        </a:p>
      </dsp:txBody>
      <dsp:txXfrm>
        <a:off x="493522" y="1069074"/>
        <a:ext cx="4950018" cy="427292"/>
      </dsp:txXfrm>
    </dsp:sp>
    <dsp:sp modelId="{281A2055-773C-4D16-B48B-7287C7DF0949}">
      <dsp:nvSpPr>
        <dsp:cNvPr id="0" name=""/>
        <dsp:cNvSpPr/>
      </dsp:nvSpPr>
      <dsp:spPr>
        <a:xfrm>
          <a:off x="0" y="1603189"/>
          <a:ext cx="5443541" cy="4272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BECA61-EB8A-4FC5-9C0D-135BC7D2E60C}">
      <dsp:nvSpPr>
        <dsp:cNvPr id="0" name=""/>
        <dsp:cNvSpPr/>
      </dsp:nvSpPr>
      <dsp:spPr>
        <a:xfrm>
          <a:off x="129255" y="1699330"/>
          <a:ext cx="235010" cy="2350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35B482-2F00-42F9-84F0-EE33046064A5}">
      <dsp:nvSpPr>
        <dsp:cNvPr id="0" name=""/>
        <dsp:cNvSpPr/>
      </dsp:nvSpPr>
      <dsp:spPr>
        <a:xfrm>
          <a:off x="493522" y="1603189"/>
          <a:ext cx="4950018" cy="427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222" tIns="45222" rIns="45222" bIns="45222" numCol="1" spcCol="1270" anchor="ctr" anchorCtr="0">
          <a:noAutofit/>
        </a:bodyPr>
        <a:lstStyle/>
        <a:p>
          <a:pPr marL="0" lvl="0" indent="0" algn="l" defTabSz="666750">
            <a:lnSpc>
              <a:spcPct val="100000"/>
            </a:lnSpc>
            <a:spcBef>
              <a:spcPct val="0"/>
            </a:spcBef>
            <a:spcAft>
              <a:spcPct val="35000"/>
            </a:spcAft>
            <a:buNone/>
          </a:pPr>
          <a:r>
            <a:rPr lang="en-GB" sz="1500" kern="1200"/>
            <a:t>Look at complexity signals</a:t>
          </a:r>
          <a:endParaRPr lang="en-US" sz="1500" kern="1200"/>
        </a:p>
      </dsp:txBody>
      <dsp:txXfrm>
        <a:off x="493522" y="1603189"/>
        <a:ext cx="4950018" cy="4272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5B34B0-AA13-4565-9D24-C9DC235A8E6F}">
      <dsp:nvSpPr>
        <dsp:cNvPr id="0" name=""/>
        <dsp:cNvSpPr/>
      </dsp:nvSpPr>
      <dsp:spPr>
        <a:xfrm>
          <a:off x="157044" y="749354"/>
          <a:ext cx="1989195" cy="119351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Conclusions</a:t>
          </a:r>
          <a:endParaRPr lang="en-US" sz="1600" kern="1200"/>
        </a:p>
      </dsp:txBody>
      <dsp:txXfrm>
        <a:off x="192001" y="784311"/>
        <a:ext cx="1919281" cy="1123603"/>
      </dsp:txXfrm>
    </dsp:sp>
    <dsp:sp modelId="{BA596AF5-11A1-4020-8CC3-F8DF00BCA7BB}">
      <dsp:nvSpPr>
        <dsp:cNvPr id="0" name=""/>
        <dsp:cNvSpPr/>
      </dsp:nvSpPr>
      <dsp:spPr>
        <a:xfrm rot="80274">
          <a:off x="1442765" y="1423034"/>
          <a:ext cx="339062" cy="493394"/>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442779" y="1520525"/>
        <a:ext cx="237343" cy="296036"/>
      </dsp:txXfrm>
    </dsp:sp>
    <dsp:sp modelId="{E2A65AD8-34FE-4A23-AB07-730466C4EEC3}">
      <dsp:nvSpPr>
        <dsp:cNvPr id="0" name=""/>
        <dsp:cNvSpPr/>
      </dsp:nvSpPr>
      <dsp:spPr>
        <a:xfrm>
          <a:off x="2785806" y="810748"/>
          <a:ext cx="1989195" cy="1193517"/>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Small positive Lyapunov exponents: ~0.1</a:t>
          </a:r>
          <a:endParaRPr lang="en-US" sz="1600" kern="1200" dirty="0"/>
        </a:p>
      </dsp:txBody>
      <dsp:txXfrm>
        <a:off x="2820763" y="845705"/>
        <a:ext cx="1919281" cy="1123603"/>
      </dsp:txXfrm>
    </dsp:sp>
    <dsp:sp modelId="{6756B721-D1E6-45E6-8F79-6FB7F6559E3F}">
      <dsp:nvSpPr>
        <dsp:cNvPr id="0" name=""/>
        <dsp:cNvSpPr/>
      </dsp:nvSpPr>
      <dsp:spPr>
        <a:xfrm rot="5400000">
          <a:off x="3569549" y="2143509"/>
          <a:ext cx="421709" cy="493320"/>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rot="-5400000">
        <a:off x="3632408" y="2179315"/>
        <a:ext cx="295992" cy="295196"/>
      </dsp:txXfrm>
    </dsp:sp>
    <dsp:sp modelId="{1B9130F9-70C0-4F6A-95A9-2AEB923E78EB}">
      <dsp:nvSpPr>
        <dsp:cNvPr id="0" name=""/>
        <dsp:cNvSpPr/>
      </dsp:nvSpPr>
      <dsp:spPr>
        <a:xfrm>
          <a:off x="2785806" y="2799944"/>
          <a:ext cx="1989195" cy="1193517"/>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Some evidence of nonlinear structure – but not enough data to be conclusive</a:t>
          </a:r>
          <a:endParaRPr lang="en-US" sz="1600" kern="1200"/>
        </a:p>
      </dsp:txBody>
      <dsp:txXfrm>
        <a:off x="2820763" y="2834901"/>
        <a:ext cx="1919281" cy="112360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8219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692573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C3E6B"/>
        </a:solidFill>
        <a:effectLst/>
      </p:bgPr>
    </p:bg>
    <p:spTree>
      <p:nvGrpSpPr>
        <p:cNvPr id="1" name=""/>
        <p:cNvGrpSpPr/>
        <p:nvPr/>
      </p:nvGrpSpPr>
      <p:grpSpPr>
        <a:xfrm>
          <a:off x="0" y="0"/>
          <a:ext cx="0" cy="0"/>
          <a:chOff x="0" y="0"/>
          <a:chExt cx="0" cy="0"/>
        </a:xfrm>
      </p:grpSpPr>
      <p:pic>
        <p:nvPicPr>
          <p:cNvPr id="2" name="Image 0" descr="/agent/turn1/workspace/images/modern-nhs-hospital-building-exterior-with-blue-sk_2026-05-14T07-10-57_image_DAS_0.jpg"/>
          <p:cNvPicPr>
            <a:picLocks noChangeAspect="1"/>
          </p:cNvPicPr>
          <p:nvPr/>
        </p:nvPicPr>
        <p:blipFill>
          <a:blip r:embed="rId3">
            <a:alphaModFix amt="40000"/>
          </a:blip>
          <a:srcRect t="7813" b="7813"/>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2C3E6B">
              <a:alpha val="60000"/>
            </a:srgbClr>
          </a:solidFill>
          <a:ln/>
        </p:spPr>
        <p:txBody>
          <a:bodyPr/>
          <a:lstStyle/>
          <a:p>
            <a:endParaRPr lang="en-GB"/>
          </a:p>
        </p:txBody>
      </p:sp>
      <p:sp>
        <p:nvSpPr>
          <p:cNvPr id="4" name="Text 1"/>
          <p:cNvSpPr/>
          <p:nvPr/>
        </p:nvSpPr>
        <p:spPr>
          <a:xfrm>
            <a:off x="731520" y="914400"/>
            <a:ext cx="7680960" cy="2011680"/>
          </a:xfrm>
          <a:prstGeom prst="rect">
            <a:avLst/>
          </a:prstGeom>
          <a:noFill/>
          <a:ln/>
        </p:spPr>
        <p:txBody>
          <a:bodyPr wrap="square" lIns="0" tIns="0" rIns="0" bIns="0" rtlCol="0" anchor="ctr"/>
          <a:lstStyle/>
          <a:p>
            <a:pPr marL="0" indent="0">
              <a:lnSpc>
                <a:spcPct val="110000"/>
              </a:lnSpc>
              <a:buNone/>
            </a:pPr>
            <a:r>
              <a:rPr lang="en-US" sz="4200" b="1">
                <a:solidFill>
                  <a:srgbClr val="FFFFFF"/>
                </a:solidFill>
                <a:latin typeface="Georgia" pitchFamily="34" charset="0"/>
                <a:ea typeface="Georgia" pitchFamily="34" charset="-122"/>
                <a:cs typeface="Georgia" pitchFamily="34" charset="-120"/>
              </a:rPr>
              <a:t>Integrated Care Systems and Chaos</a:t>
            </a:r>
            <a:endParaRPr lang="en-US" sz="4200"/>
          </a:p>
        </p:txBody>
      </p:sp>
      <p:sp>
        <p:nvSpPr>
          <p:cNvPr id="6" name="Text 3"/>
          <p:cNvSpPr/>
          <p:nvPr/>
        </p:nvSpPr>
        <p:spPr>
          <a:xfrm>
            <a:off x="731520" y="4023360"/>
            <a:ext cx="7680960" cy="45720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Andy Brass  |  University of Manchester</a:t>
            </a:r>
            <a:endParaRPr lang="en-US" sz="1400" dirty="0"/>
          </a:p>
        </p:txBody>
      </p:sp>
      <p:sp>
        <p:nvSpPr>
          <p:cNvPr id="7" name="Shape 4"/>
          <p:cNvSpPr/>
          <p:nvPr/>
        </p:nvSpPr>
        <p:spPr>
          <a:xfrm>
            <a:off x="0" y="4869180"/>
            <a:ext cx="9144000" cy="274320"/>
          </a:xfrm>
          <a:prstGeom prst="rect">
            <a:avLst/>
          </a:prstGeom>
          <a:solidFill>
            <a:srgbClr val="F4845F"/>
          </a:solidFill>
          <a:ln/>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F4845F"/>
          </a:solidFill>
          <a:ln/>
        </p:spPr>
        <p:txBody>
          <a:bodyPr/>
          <a:lstStyle/>
          <a:p>
            <a:endParaRPr lang="en-GB"/>
          </a:p>
        </p:txBody>
      </p:sp>
      <p:sp>
        <p:nvSpPr>
          <p:cNvPr id="3" name="Text 1"/>
          <p:cNvSpPr/>
          <p:nvPr/>
        </p:nvSpPr>
        <p:spPr>
          <a:xfrm>
            <a:off x="640080" y="365760"/>
            <a:ext cx="4846320" cy="640080"/>
          </a:xfrm>
          <a:prstGeom prst="rect">
            <a:avLst/>
          </a:prstGeom>
          <a:noFill/>
          <a:ln/>
        </p:spPr>
        <p:txBody>
          <a:bodyPr wrap="square" lIns="0" tIns="0" rIns="0" bIns="0" rtlCol="0" anchor="ctr"/>
          <a:lstStyle/>
          <a:p>
            <a:pPr marL="0" indent="0">
              <a:buNone/>
            </a:pPr>
            <a:r>
              <a:rPr lang="en-US" sz="3000" b="1">
                <a:solidFill>
                  <a:srgbClr val="2C3E6B"/>
                </a:solidFill>
                <a:latin typeface="Georgia" pitchFamily="34" charset="0"/>
                <a:ea typeface="Georgia" pitchFamily="34" charset="-122"/>
                <a:cs typeface="Georgia" pitchFamily="34" charset="-120"/>
              </a:rPr>
              <a:t>What Are Integrated Care Boards?</a:t>
            </a:r>
            <a:endParaRPr lang="en-US" sz="3000"/>
          </a:p>
        </p:txBody>
      </p:sp>
      <p:sp>
        <p:nvSpPr>
          <p:cNvPr id="4" name="Text 2"/>
          <p:cNvSpPr/>
          <p:nvPr/>
        </p:nvSpPr>
        <p:spPr>
          <a:xfrm>
            <a:off x="640080" y="1097280"/>
            <a:ext cx="4846320" cy="1280160"/>
          </a:xfrm>
          <a:prstGeom prst="rect">
            <a:avLst/>
          </a:prstGeom>
          <a:noFill/>
          <a:ln/>
        </p:spPr>
        <p:txBody>
          <a:bodyPr wrap="square" lIns="0" tIns="0" rIns="0" bIns="0" rtlCol="0" anchor="ctr"/>
          <a:lstStyle/>
          <a:p>
            <a:pPr marL="0" indent="0">
              <a:lnSpc>
                <a:spcPct val="140000"/>
              </a:lnSpc>
              <a:buNone/>
            </a:pPr>
            <a:r>
              <a:rPr lang="en-US" sz="1400">
                <a:solidFill>
                  <a:srgbClr val="4A5568"/>
                </a:solidFill>
                <a:latin typeface="Calibri" pitchFamily="34" charset="0"/>
                <a:ea typeface="Calibri" pitchFamily="34" charset="-122"/>
                <a:cs typeface="Calibri" pitchFamily="34" charset="-120"/>
              </a:rPr>
              <a:t>ICBs are statutory NHS organisations responsible for planning and funding health services for their local population. Established in July 2022, they replaced Clinical Commissioning Groups (CCGs) and brought together the NHS, local authorities, and other partners.</a:t>
            </a:r>
            <a:endParaRPr lang="en-US" sz="1400"/>
          </a:p>
        </p:txBody>
      </p:sp>
      <p:sp>
        <p:nvSpPr>
          <p:cNvPr id="5" name="Shape 3"/>
          <p:cNvSpPr/>
          <p:nvPr/>
        </p:nvSpPr>
        <p:spPr>
          <a:xfrm>
            <a:off x="640080" y="2743200"/>
            <a:ext cx="2468880" cy="1645920"/>
          </a:xfrm>
          <a:prstGeom prst="roundRect">
            <a:avLst>
              <a:gd name="adj" fmla="val 8333"/>
            </a:avLst>
          </a:prstGeom>
          <a:solidFill>
            <a:srgbClr val="EBF5FB"/>
          </a:solidFill>
          <a:ln/>
          <a:effectLst>
            <a:outerShdw blurRad="50800" dist="25400" dir="8100000" algn="bl" rotWithShape="0">
              <a:srgbClr val="000000">
                <a:alpha val="8000"/>
              </a:srgbClr>
            </a:outerShdw>
          </a:effectLst>
        </p:spPr>
        <p:txBody>
          <a:bodyPr/>
          <a:lstStyle/>
          <a:p>
            <a:endParaRPr lang="en-GB"/>
          </a:p>
        </p:txBody>
      </p:sp>
      <p:pic>
        <p:nvPicPr>
          <p:cNvPr id="6" name="Image 0" descr="preencoded.png"/>
          <p:cNvPicPr>
            <a:picLocks noChangeAspect="1"/>
          </p:cNvPicPr>
          <p:nvPr/>
        </p:nvPicPr>
        <p:blipFill>
          <a:blip r:embed="rId3"/>
          <a:stretch>
            <a:fillRect/>
          </a:stretch>
        </p:blipFill>
        <p:spPr>
          <a:xfrm>
            <a:off x="914400" y="2971800"/>
            <a:ext cx="365760" cy="365760"/>
          </a:xfrm>
          <a:prstGeom prst="rect">
            <a:avLst/>
          </a:prstGeom>
        </p:spPr>
      </p:pic>
      <p:sp>
        <p:nvSpPr>
          <p:cNvPr id="7" name="Text 4"/>
          <p:cNvSpPr/>
          <p:nvPr/>
        </p:nvSpPr>
        <p:spPr>
          <a:xfrm>
            <a:off x="1417320" y="2926080"/>
            <a:ext cx="1463040" cy="457200"/>
          </a:xfrm>
          <a:prstGeom prst="rect">
            <a:avLst/>
          </a:prstGeom>
          <a:noFill/>
          <a:ln/>
        </p:spPr>
        <p:txBody>
          <a:bodyPr wrap="square" lIns="0" tIns="0" rIns="0" bIns="0" rtlCol="0" anchor="ctr"/>
          <a:lstStyle/>
          <a:p>
            <a:pPr marL="0" indent="0">
              <a:buNone/>
            </a:pPr>
            <a:r>
              <a:rPr lang="en-US" sz="1800" b="1">
                <a:solidFill>
                  <a:srgbClr val="2C3E6B"/>
                </a:solidFill>
                <a:latin typeface="Georgia" pitchFamily="34" charset="0"/>
                <a:ea typeface="Georgia" pitchFamily="34" charset="-122"/>
                <a:cs typeface="Georgia" pitchFamily="34" charset="-120"/>
              </a:rPr>
              <a:t>42 ICBs</a:t>
            </a:r>
            <a:endParaRPr lang="en-US" sz="1800"/>
          </a:p>
        </p:txBody>
      </p:sp>
      <p:sp>
        <p:nvSpPr>
          <p:cNvPr id="8" name="Text 5"/>
          <p:cNvSpPr/>
          <p:nvPr/>
        </p:nvSpPr>
        <p:spPr>
          <a:xfrm>
            <a:off x="914400" y="3520440"/>
            <a:ext cx="1920240" cy="731520"/>
          </a:xfrm>
          <a:prstGeom prst="rect">
            <a:avLst/>
          </a:prstGeom>
          <a:noFill/>
          <a:ln/>
        </p:spPr>
        <p:txBody>
          <a:bodyPr wrap="square" lIns="0" tIns="0" rIns="0" bIns="0" rtlCol="0" anchor="ctr"/>
          <a:lstStyle/>
          <a:p>
            <a:pPr marL="0" indent="0">
              <a:lnSpc>
                <a:spcPct val="130000"/>
              </a:lnSpc>
              <a:buNone/>
            </a:pPr>
            <a:r>
              <a:rPr lang="en-US" sz="1100">
                <a:solidFill>
                  <a:srgbClr val="4A5568"/>
                </a:solidFill>
                <a:latin typeface="Calibri" pitchFamily="34" charset="0"/>
                <a:ea typeface="Calibri" pitchFamily="34" charset="-122"/>
                <a:cs typeface="Calibri" pitchFamily="34" charset="-120"/>
              </a:rPr>
              <a:t>Covering all of England, each serving populations of 500K to 3M+</a:t>
            </a:r>
            <a:endParaRPr lang="en-US" sz="1100"/>
          </a:p>
        </p:txBody>
      </p:sp>
      <p:sp>
        <p:nvSpPr>
          <p:cNvPr id="9" name="Shape 6"/>
          <p:cNvSpPr/>
          <p:nvPr/>
        </p:nvSpPr>
        <p:spPr>
          <a:xfrm>
            <a:off x="3429000" y="2743200"/>
            <a:ext cx="2468880" cy="1645920"/>
          </a:xfrm>
          <a:prstGeom prst="roundRect">
            <a:avLst>
              <a:gd name="adj" fmla="val 8333"/>
            </a:avLst>
          </a:prstGeom>
          <a:solidFill>
            <a:srgbClr val="EBF5FB"/>
          </a:solidFill>
          <a:ln/>
          <a:effectLst>
            <a:outerShdw blurRad="50800" dist="25400" dir="8100000" algn="bl" rotWithShape="0">
              <a:srgbClr val="000000">
                <a:alpha val="8000"/>
              </a:srgbClr>
            </a:outerShdw>
          </a:effectLst>
        </p:spPr>
        <p:txBody>
          <a:bodyPr/>
          <a:lstStyle/>
          <a:p>
            <a:endParaRPr lang="en-GB"/>
          </a:p>
        </p:txBody>
      </p:sp>
      <p:pic>
        <p:nvPicPr>
          <p:cNvPr id="10" name="Image 1" descr="preencoded.png"/>
          <p:cNvPicPr>
            <a:picLocks noChangeAspect="1"/>
          </p:cNvPicPr>
          <p:nvPr/>
        </p:nvPicPr>
        <p:blipFill>
          <a:blip r:embed="rId4"/>
          <a:stretch>
            <a:fillRect/>
          </a:stretch>
        </p:blipFill>
        <p:spPr>
          <a:xfrm>
            <a:off x="3703320" y="2971800"/>
            <a:ext cx="365760" cy="365760"/>
          </a:xfrm>
          <a:prstGeom prst="rect">
            <a:avLst/>
          </a:prstGeom>
        </p:spPr>
      </p:pic>
      <p:sp>
        <p:nvSpPr>
          <p:cNvPr id="11" name="Text 7"/>
          <p:cNvSpPr/>
          <p:nvPr/>
        </p:nvSpPr>
        <p:spPr>
          <a:xfrm>
            <a:off x="4206240" y="2926080"/>
            <a:ext cx="1463040" cy="457200"/>
          </a:xfrm>
          <a:prstGeom prst="rect">
            <a:avLst/>
          </a:prstGeom>
          <a:noFill/>
          <a:ln/>
        </p:spPr>
        <p:txBody>
          <a:bodyPr wrap="square" lIns="0" tIns="0" rIns="0" bIns="0" rtlCol="0" anchor="ctr"/>
          <a:lstStyle/>
          <a:p>
            <a:pPr marL="0" indent="0">
              <a:buNone/>
            </a:pPr>
            <a:r>
              <a:rPr lang="en-US" sz="1800" b="1">
                <a:solidFill>
                  <a:srgbClr val="2C3E6B"/>
                </a:solidFill>
                <a:latin typeface="Georgia" pitchFamily="34" charset="0"/>
                <a:ea typeface="Georgia" pitchFamily="34" charset="-122"/>
                <a:cs typeface="Georgia" pitchFamily="34" charset="-120"/>
              </a:rPr>
              <a:t>£164 Billion</a:t>
            </a:r>
            <a:endParaRPr lang="en-US" sz="1800"/>
          </a:p>
        </p:txBody>
      </p:sp>
      <p:sp>
        <p:nvSpPr>
          <p:cNvPr id="12" name="Text 8"/>
          <p:cNvSpPr/>
          <p:nvPr/>
        </p:nvSpPr>
        <p:spPr>
          <a:xfrm>
            <a:off x="3703320" y="3520440"/>
            <a:ext cx="1920240" cy="731520"/>
          </a:xfrm>
          <a:prstGeom prst="rect">
            <a:avLst/>
          </a:prstGeom>
          <a:noFill/>
          <a:ln/>
        </p:spPr>
        <p:txBody>
          <a:bodyPr wrap="square" lIns="0" tIns="0" rIns="0" bIns="0" rtlCol="0" anchor="ctr"/>
          <a:lstStyle/>
          <a:p>
            <a:pPr marL="0" indent="0">
              <a:lnSpc>
                <a:spcPct val="130000"/>
              </a:lnSpc>
              <a:buNone/>
            </a:pPr>
            <a:r>
              <a:rPr lang="en-US" sz="1100">
                <a:solidFill>
                  <a:srgbClr val="4A5568"/>
                </a:solidFill>
                <a:latin typeface="Calibri" pitchFamily="34" charset="0"/>
                <a:ea typeface="Calibri" pitchFamily="34" charset="-122"/>
                <a:cs typeface="Calibri" pitchFamily="34" charset="-120"/>
              </a:rPr>
              <a:t>Annual NHS budget managed through strategic commissioning</a:t>
            </a:r>
            <a:endParaRPr lang="en-US" sz="1100"/>
          </a:p>
        </p:txBody>
      </p:sp>
      <p:sp>
        <p:nvSpPr>
          <p:cNvPr id="13" name="Shape 9"/>
          <p:cNvSpPr/>
          <p:nvPr/>
        </p:nvSpPr>
        <p:spPr>
          <a:xfrm>
            <a:off x="6217920" y="2743200"/>
            <a:ext cx="2468880" cy="1645920"/>
          </a:xfrm>
          <a:prstGeom prst="roundRect">
            <a:avLst>
              <a:gd name="adj" fmla="val 8333"/>
            </a:avLst>
          </a:prstGeom>
          <a:solidFill>
            <a:srgbClr val="EBF5FB"/>
          </a:solidFill>
          <a:ln/>
          <a:effectLst>
            <a:outerShdw blurRad="50800" dist="25400" dir="8100000" algn="bl" rotWithShape="0">
              <a:srgbClr val="000000">
                <a:alpha val="8000"/>
              </a:srgbClr>
            </a:outerShdw>
          </a:effectLst>
        </p:spPr>
        <p:txBody>
          <a:bodyPr/>
          <a:lstStyle/>
          <a:p>
            <a:endParaRPr lang="en-GB"/>
          </a:p>
        </p:txBody>
      </p:sp>
      <p:pic>
        <p:nvPicPr>
          <p:cNvPr id="14" name="Image 2" descr="preencoded.png"/>
          <p:cNvPicPr>
            <a:picLocks noChangeAspect="1"/>
          </p:cNvPicPr>
          <p:nvPr/>
        </p:nvPicPr>
        <p:blipFill>
          <a:blip r:embed="rId5"/>
          <a:stretch>
            <a:fillRect/>
          </a:stretch>
        </p:blipFill>
        <p:spPr>
          <a:xfrm>
            <a:off x="6492240" y="2971800"/>
            <a:ext cx="365760" cy="365760"/>
          </a:xfrm>
          <a:prstGeom prst="rect">
            <a:avLst/>
          </a:prstGeom>
        </p:spPr>
      </p:pic>
      <p:sp>
        <p:nvSpPr>
          <p:cNvPr id="15" name="Text 10"/>
          <p:cNvSpPr/>
          <p:nvPr/>
        </p:nvSpPr>
        <p:spPr>
          <a:xfrm>
            <a:off x="6995160" y="2926080"/>
            <a:ext cx="1463040" cy="457200"/>
          </a:xfrm>
          <a:prstGeom prst="rect">
            <a:avLst/>
          </a:prstGeom>
          <a:noFill/>
          <a:ln/>
        </p:spPr>
        <p:txBody>
          <a:bodyPr wrap="square" lIns="0" tIns="0" rIns="0" bIns="0" rtlCol="0" anchor="ctr"/>
          <a:lstStyle/>
          <a:p>
            <a:pPr marL="0" indent="0">
              <a:buNone/>
            </a:pPr>
            <a:r>
              <a:rPr lang="en-US" sz="1800" b="1">
                <a:solidFill>
                  <a:srgbClr val="2C3E6B"/>
                </a:solidFill>
                <a:latin typeface="Georgia" pitchFamily="34" charset="0"/>
                <a:ea typeface="Georgia" pitchFamily="34" charset="-122"/>
                <a:cs typeface="Georgia" pitchFamily="34" charset="-120"/>
              </a:rPr>
              <a:t>Three Shifts</a:t>
            </a:r>
            <a:endParaRPr lang="en-US" sz="1800"/>
          </a:p>
        </p:txBody>
      </p:sp>
      <p:sp>
        <p:nvSpPr>
          <p:cNvPr id="16" name="Text 11"/>
          <p:cNvSpPr/>
          <p:nvPr/>
        </p:nvSpPr>
        <p:spPr>
          <a:xfrm>
            <a:off x="6492240" y="3520440"/>
            <a:ext cx="1920240" cy="731520"/>
          </a:xfrm>
          <a:prstGeom prst="rect">
            <a:avLst/>
          </a:prstGeom>
          <a:noFill/>
          <a:ln/>
        </p:spPr>
        <p:txBody>
          <a:bodyPr wrap="square" lIns="0" tIns="0" rIns="0" bIns="0" rtlCol="0" anchor="ctr"/>
          <a:lstStyle/>
          <a:p>
            <a:pPr marL="0" indent="0">
              <a:lnSpc>
                <a:spcPct val="130000"/>
              </a:lnSpc>
              <a:buNone/>
            </a:pPr>
            <a:r>
              <a:rPr lang="en-US" sz="1100">
                <a:solidFill>
                  <a:srgbClr val="4A5568"/>
                </a:solidFill>
                <a:latin typeface="Calibri" pitchFamily="34" charset="0"/>
                <a:ea typeface="Calibri" pitchFamily="34" charset="-122"/>
                <a:cs typeface="Calibri" pitchFamily="34" charset="-120"/>
              </a:rPr>
              <a:t>Hospital to community, illness to prevention, analogue to digital</a:t>
            </a:r>
            <a:endParaRPr lang="en-US" sz="1100"/>
          </a:p>
        </p:txBody>
      </p:sp>
      <p:pic>
        <p:nvPicPr>
          <p:cNvPr id="17" name="Image 3" descr="/agent/turn1/workspace/images/diverse-group-of-healthcare-professionals-and-comm_2026-05-14T07-11-03_image_DAS_0.jpg"/>
          <p:cNvPicPr>
            <a:picLocks noChangeAspect="1"/>
          </p:cNvPicPr>
          <p:nvPr/>
        </p:nvPicPr>
        <p:blipFill>
          <a:blip r:embed="rId6"/>
          <a:srcRect l="1515" r="1515"/>
          <a:stretch/>
        </p:blipFill>
        <p:spPr>
          <a:xfrm>
            <a:off x="5760720" y="457200"/>
            <a:ext cx="2926080" cy="2011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BF5FB"/>
        </a:solidFill>
        <a:effectLst/>
      </p:bgPr>
    </p:bg>
    <p:spTree>
      <p:nvGrpSpPr>
        <p:cNvPr id="1" name=""/>
        <p:cNvGrpSpPr/>
        <p:nvPr/>
      </p:nvGrpSpPr>
      <p:grpSpPr>
        <a:xfrm>
          <a:off x="0" y="0"/>
          <a:ext cx="0" cy="0"/>
          <a:chOff x="0" y="0"/>
          <a:chExt cx="0" cy="0"/>
        </a:xfrm>
      </p:grpSpPr>
      <p:sp>
        <p:nvSpPr>
          <p:cNvPr id="2" name="Text 0"/>
          <p:cNvSpPr/>
          <p:nvPr/>
        </p:nvSpPr>
        <p:spPr>
          <a:xfrm>
            <a:off x="640080" y="365760"/>
            <a:ext cx="8229600" cy="640080"/>
          </a:xfrm>
          <a:prstGeom prst="rect">
            <a:avLst/>
          </a:prstGeom>
          <a:noFill/>
          <a:ln/>
        </p:spPr>
        <p:txBody>
          <a:bodyPr wrap="square" lIns="0" tIns="0" rIns="0" bIns="0" rtlCol="0" anchor="ctr"/>
          <a:lstStyle/>
          <a:p>
            <a:pPr marL="0" indent="0">
              <a:buNone/>
            </a:pPr>
            <a:r>
              <a:rPr lang="en-US" sz="3200" b="1">
                <a:solidFill>
                  <a:srgbClr val="2C3E6B"/>
                </a:solidFill>
                <a:latin typeface="Georgia" pitchFamily="34" charset="0"/>
                <a:ea typeface="Georgia" pitchFamily="34" charset="-122"/>
                <a:cs typeface="Georgia" pitchFamily="34" charset="-120"/>
              </a:rPr>
              <a:t>The ICB Strategic Vision</a:t>
            </a:r>
            <a:endParaRPr lang="en-US" sz="3200"/>
          </a:p>
        </p:txBody>
      </p:sp>
      <p:sp>
        <p:nvSpPr>
          <p:cNvPr id="3" name="Text 1"/>
          <p:cNvSpPr/>
          <p:nvPr/>
        </p:nvSpPr>
        <p:spPr>
          <a:xfrm>
            <a:off x="640080" y="1051560"/>
            <a:ext cx="7863840" cy="822960"/>
          </a:xfrm>
          <a:prstGeom prst="rect">
            <a:avLst/>
          </a:prstGeom>
          <a:noFill/>
          <a:ln/>
        </p:spPr>
        <p:txBody>
          <a:bodyPr wrap="square" lIns="0" tIns="0" rIns="0" bIns="0" rtlCol="0" anchor="ctr"/>
          <a:lstStyle/>
          <a:p>
            <a:pPr marL="0" indent="0">
              <a:lnSpc>
                <a:spcPct val="140000"/>
              </a:lnSpc>
              <a:buNone/>
            </a:pPr>
            <a:r>
              <a:rPr lang="en-US" sz="1300">
                <a:solidFill>
                  <a:srgbClr val="4A5568"/>
                </a:solidFill>
                <a:latin typeface="Calibri" pitchFamily="34" charset="0"/>
                <a:ea typeface="Calibri" pitchFamily="34" charset="-122"/>
                <a:cs typeface="Calibri" pitchFamily="34" charset="-120"/>
              </a:rPr>
              <a:t>The 2025 Strategic Commissioning Framework positions ICBs as the architects of local health systems — planning, purchasing, monitoring and evaluating services to improve population health and reduce inequalities.</a:t>
            </a:r>
            <a:endParaRPr lang="en-US" sz="1300"/>
          </a:p>
        </p:txBody>
      </p:sp>
      <p:sp>
        <p:nvSpPr>
          <p:cNvPr id="4" name="Shape 2"/>
          <p:cNvSpPr/>
          <p:nvPr/>
        </p:nvSpPr>
        <p:spPr>
          <a:xfrm>
            <a:off x="640080" y="2103120"/>
            <a:ext cx="3749040" cy="1234440"/>
          </a:xfrm>
          <a:prstGeom prst="rect">
            <a:avLst/>
          </a:prstGeom>
          <a:solidFill>
            <a:srgbClr val="FFFFFF"/>
          </a:solidFill>
          <a:ln/>
          <a:effectLst>
            <a:outerShdw blurRad="50800" dist="25400" dir="8100000" algn="bl" rotWithShape="0">
              <a:srgbClr val="000000">
                <a:alpha val="6000"/>
              </a:srgbClr>
            </a:outerShdw>
          </a:effectLst>
        </p:spPr>
        <p:txBody>
          <a:bodyPr/>
          <a:lstStyle/>
          <a:p>
            <a:endParaRPr lang="en-GB"/>
          </a:p>
        </p:txBody>
      </p:sp>
      <p:sp>
        <p:nvSpPr>
          <p:cNvPr id="5" name="Text 3"/>
          <p:cNvSpPr/>
          <p:nvPr/>
        </p:nvSpPr>
        <p:spPr>
          <a:xfrm>
            <a:off x="868680" y="2286000"/>
            <a:ext cx="457200" cy="457200"/>
          </a:xfrm>
          <a:prstGeom prst="rect">
            <a:avLst/>
          </a:prstGeom>
          <a:noFill/>
          <a:ln/>
        </p:spPr>
        <p:txBody>
          <a:bodyPr wrap="square" lIns="0" tIns="0" rIns="0" bIns="0" rtlCol="0" anchor="ctr"/>
          <a:lstStyle/>
          <a:p>
            <a:pPr marL="0" indent="0">
              <a:buNone/>
            </a:pPr>
            <a:r>
              <a:rPr lang="en-US" sz="2400" b="1">
                <a:solidFill>
                  <a:srgbClr val="F4845F"/>
                </a:solidFill>
                <a:latin typeface="Georgia" pitchFamily="34" charset="0"/>
                <a:ea typeface="Georgia" pitchFamily="34" charset="-122"/>
                <a:cs typeface="Georgia" pitchFamily="34" charset="-120"/>
              </a:rPr>
              <a:t>01</a:t>
            </a:r>
            <a:endParaRPr lang="en-US" sz="2400"/>
          </a:p>
        </p:txBody>
      </p:sp>
      <p:sp>
        <p:nvSpPr>
          <p:cNvPr id="6" name="Text 4"/>
          <p:cNvSpPr/>
          <p:nvPr/>
        </p:nvSpPr>
        <p:spPr>
          <a:xfrm>
            <a:off x="1371600" y="2240280"/>
            <a:ext cx="2743200" cy="411480"/>
          </a:xfrm>
          <a:prstGeom prst="rect">
            <a:avLst/>
          </a:prstGeom>
          <a:noFill/>
          <a:ln/>
        </p:spPr>
        <p:txBody>
          <a:bodyPr wrap="square" lIns="0" tIns="0" rIns="0" bIns="0" rtlCol="0" anchor="ctr"/>
          <a:lstStyle/>
          <a:p>
            <a:pPr marL="0" indent="0">
              <a:buNone/>
            </a:pPr>
            <a:r>
              <a:rPr lang="en-US" sz="1500" b="1">
                <a:solidFill>
                  <a:srgbClr val="2C3E6B"/>
                </a:solidFill>
                <a:latin typeface="Georgia" pitchFamily="34" charset="0"/>
                <a:ea typeface="Georgia" pitchFamily="34" charset="-122"/>
                <a:cs typeface="Georgia" pitchFamily="34" charset="-120"/>
              </a:rPr>
              <a:t>Strategic Commissioning</a:t>
            </a:r>
            <a:endParaRPr lang="en-US" sz="1500"/>
          </a:p>
        </p:txBody>
      </p:sp>
      <p:sp>
        <p:nvSpPr>
          <p:cNvPr id="7" name="Text 5"/>
          <p:cNvSpPr/>
          <p:nvPr/>
        </p:nvSpPr>
        <p:spPr>
          <a:xfrm>
            <a:off x="1371600" y="2697480"/>
            <a:ext cx="2743200" cy="502920"/>
          </a:xfrm>
          <a:prstGeom prst="rect">
            <a:avLst/>
          </a:prstGeom>
          <a:noFill/>
          <a:ln/>
        </p:spPr>
        <p:txBody>
          <a:bodyPr wrap="square" lIns="0" tIns="0" rIns="0" bIns="0" rtlCol="0" anchor="ctr"/>
          <a:lstStyle/>
          <a:p>
            <a:pPr marL="0" indent="0">
              <a:lnSpc>
                <a:spcPct val="130000"/>
              </a:lnSpc>
              <a:buNone/>
            </a:pPr>
            <a:r>
              <a:rPr lang="en-US" sz="1100">
                <a:solidFill>
                  <a:srgbClr val="4A5568"/>
                </a:solidFill>
                <a:latin typeface="Calibri" pitchFamily="34" charset="0"/>
                <a:ea typeface="Calibri" pitchFamily="34" charset="-122"/>
                <a:cs typeface="Calibri" pitchFamily="34" charset="-120"/>
              </a:rPr>
              <a:t>Evidence-based planning, purchasing and evaluation of services for the long term</a:t>
            </a:r>
            <a:endParaRPr lang="en-US" sz="1100"/>
          </a:p>
        </p:txBody>
      </p:sp>
      <p:sp>
        <p:nvSpPr>
          <p:cNvPr id="8" name="Shape 6"/>
          <p:cNvSpPr/>
          <p:nvPr/>
        </p:nvSpPr>
        <p:spPr>
          <a:xfrm>
            <a:off x="4754880" y="2103120"/>
            <a:ext cx="3749040" cy="1234440"/>
          </a:xfrm>
          <a:prstGeom prst="rect">
            <a:avLst/>
          </a:prstGeom>
          <a:solidFill>
            <a:srgbClr val="FFFFFF"/>
          </a:solidFill>
          <a:ln/>
          <a:effectLst>
            <a:outerShdw blurRad="50800" dist="25400" dir="8100000" algn="bl" rotWithShape="0">
              <a:srgbClr val="000000">
                <a:alpha val="6000"/>
              </a:srgbClr>
            </a:outerShdw>
          </a:effectLst>
        </p:spPr>
        <p:txBody>
          <a:bodyPr/>
          <a:lstStyle/>
          <a:p>
            <a:endParaRPr lang="en-GB"/>
          </a:p>
        </p:txBody>
      </p:sp>
      <p:sp>
        <p:nvSpPr>
          <p:cNvPr id="9" name="Text 7"/>
          <p:cNvSpPr/>
          <p:nvPr/>
        </p:nvSpPr>
        <p:spPr>
          <a:xfrm>
            <a:off x="4983480" y="2286000"/>
            <a:ext cx="457200" cy="457200"/>
          </a:xfrm>
          <a:prstGeom prst="rect">
            <a:avLst/>
          </a:prstGeom>
          <a:noFill/>
          <a:ln/>
        </p:spPr>
        <p:txBody>
          <a:bodyPr wrap="square" lIns="0" tIns="0" rIns="0" bIns="0" rtlCol="0" anchor="ctr"/>
          <a:lstStyle/>
          <a:p>
            <a:pPr marL="0" indent="0">
              <a:buNone/>
            </a:pPr>
            <a:r>
              <a:rPr lang="en-US" sz="2400" b="1">
                <a:solidFill>
                  <a:srgbClr val="F4845F"/>
                </a:solidFill>
                <a:latin typeface="Georgia" pitchFamily="34" charset="0"/>
                <a:ea typeface="Georgia" pitchFamily="34" charset="-122"/>
                <a:cs typeface="Georgia" pitchFamily="34" charset="-120"/>
              </a:rPr>
              <a:t>02</a:t>
            </a:r>
            <a:endParaRPr lang="en-US" sz="2400"/>
          </a:p>
        </p:txBody>
      </p:sp>
      <p:sp>
        <p:nvSpPr>
          <p:cNvPr id="10" name="Text 8"/>
          <p:cNvSpPr/>
          <p:nvPr/>
        </p:nvSpPr>
        <p:spPr>
          <a:xfrm>
            <a:off x="5486400" y="2240280"/>
            <a:ext cx="2743200" cy="411480"/>
          </a:xfrm>
          <a:prstGeom prst="rect">
            <a:avLst/>
          </a:prstGeom>
          <a:noFill/>
          <a:ln/>
        </p:spPr>
        <p:txBody>
          <a:bodyPr wrap="square" lIns="0" tIns="0" rIns="0" bIns="0" rtlCol="0" anchor="ctr"/>
          <a:lstStyle/>
          <a:p>
            <a:pPr marL="0" indent="0">
              <a:buNone/>
            </a:pPr>
            <a:r>
              <a:rPr lang="en-US" sz="1500" b="1">
                <a:solidFill>
                  <a:srgbClr val="2C3E6B"/>
                </a:solidFill>
                <a:latin typeface="Georgia" pitchFamily="34" charset="0"/>
                <a:ea typeface="Georgia" pitchFamily="34" charset="-122"/>
                <a:cs typeface="Georgia" pitchFamily="34" charset="-120"/>
              </a:rPr>
              <a:t>Population Health</a:t>
            </a:r>
            <a:endParaRPr lang="en-US" sz="1500"/>
          </a:p>
        </p:txBody>
      </p:sp>
      <p:sp>
        <p:nvSpPr>
          <p:cNvPr id="11" name="Text 9"/>
          <p:cNvSpPr/>
          <p:nvPr/>
        </p:nvSpPr>
        <p:spPr>
          <a:xfrm>
            <a:off x="5486400" y="2697480"/>
            <a:ext cx="2743200" cy="502920"/>
          </a:xfrm>
          <a:prstGeom prst="rect">
            <a:avLst/>
          </a:prstGeom>
          <a:noFill/>
          <a:ln/>
        </p:spPr>
        <p:txBody>
          <a:bodyPr wrap="square" lIns="0" tIns="0" rIns="0" bIns="0" rtlCol="0" anchor="ctr"/>
          <a:lstStyle/>
          <a:p>
            <a:pPr marL="0" indent="0">
              <a:lnSpc>
                <a:spcPct val="130000"/>
              </a:lnSpc>
              <a:buNone/>
            </a:pPr>
            <a:r>
              <a:rPr lang="en-US" sz="1100">
                <a:solidFill>
                  <a:srgbClr val="4A5568"/>
                </a:solidFill>
                <a:latin typeface="Calibri" pitchFamily="34" charset="0"/>
                <a:ea typeface="Calibri" pitchFamily="34" charset="-122"/>
                <a:cs typeface="Calibri" pitchFamily="34" charset="-120"/>
              </a:rPr>
              <a:t>Using data to understand needs, reduce inequalities and target interventions</a:t>
            </a:r>
            <a:endParaRPr lang="en-US" sz="1100"/>
          </a:p>
        </p:txBody>
      </p:sp>
      <p:sp>
        <p:nvSpPr>
          <p:cNvPr id="12" name="Shape 10"/>
          <p:cNvSpPr/>
          <p:nvPr/>
        </p:nvSpPr>
        <p:spPr>
          <a:xfrm>
            <a:off x="640080" y="3611880"/>
            <a:ext cx="3749040" cy="1234440"/>
          </a:xfrm>
          <a:prstGeom prst="rect">
            <a:avLst/>
          </a:prstGeom>
          <a:solidFill>
            <a:srgbClr val="FFFFFF"/>
          </a:solidFill>
          <a:ln/>
          <a:effectLst>
            <a:outerShdw blurRad="50800" dist="25400" dir="8100000" algn="bl" rotWithShape="0">
              <a:srgbClr val="000000">
                <a:alpha val="6000"/>
              </a:srgbClr>
            </a:outerShdw>
          </a:effectLst>
        </p:spPr>
        <p:txBody>
          <a:bodyPr/>
          <a:lstStyle/>
          <a:p>
            <a:endParaRPr lang="en-GB"/>
          </a:p>
        </p:txBody>
      </p:sp>
      <p:sp>
        <p:nvSpPr>
          <p:cNvPr id="13" name="Text 11"/>
          <p:cNvSpPr/>
          <p:nvPr/>
        </p:nvSpPr>
        <p:spPr>
          <a:xfrm>
            <a:off x="868680" y="3794760"/>
            <a:ext cx="457200" cy="457200"/>
          </a:xfrm>
          <a:prstGeom prst="rect">
            <a:avLst/>
          </a:prstGeom>
          <a:noFill/>
          <a:ln/>
        </p:spPr>
        <p:txBody>
          <a:bodyPr wrap="square" lIns="0" tIns="0" rIns="0" bIns="0" rtlCol="0" anchor="ctr"/>
          <a:lstStyle/>
          <a:p>
            <a:pPr marL="0" indent="0">
              <a:buNone/>
            </a:pPr>
            <a:r>
              <a:rPr lang="en-US" sz="2400" b="1">
                <a:solidFill>
                  <a:srgbClr val="F4845F"/>
                </a:solidFill>
                <a:latin typeface="Georgia" pitchFamily="34" charset="0"/>
                <a:ea typeface="Georgia" pitchFamily="34" charset="-122"/>
                <a:cs typeface="Georgia" pitchFamily="34" charset="-120"/>
              </a:rPr>
              <a:t>03</a:t>
            </a:r>
            <a:endParaRPr lang="en-US" sz="2400"/>
          </a:p>
        </p:txBody>
      </p:sp>
      <p:sp>
        <p:nvSpPr>
          <p:cNvPr id="14" name="Text 12"/>
          <p:cNvSpPr/>
          <p:nvPr/>
        </p:nvSpPr>
        <p:spPr>
          <a:xfrm>
            <a:off x="1371600" y="3749040"/>
            <a:ext cx="2743200" cy="411480"/>
          </a:xfrm>
          <a:prstGeom prst="rect">
            <a:avLst/>
          </a:prstGeom>
          <a:noFill/>
          <a:ln/>
        </p:spPr>
        <p:txBody>
          <a:bodyPr wrap="square" lIns="0" tIns="0" rIns="0" bIns="0" rtlCol="0" anchor="ctr"/>
          <a:lstStyle/>
          <a:p>
            <a:pPr marL="0" indent="0">
              <a:buNone/>
            </a:pPr>
            <a:r>
              <a:rPr lang="en-US" sz="1500" b="1">
                <a:solidFill>
                  <a:srgbClr val="2C3E6B"/>
                </a:solidFill>
                <a:latin typeface="Georgia" pitchFamily="34" charset="0"/>
                <a:ea typeface="Georgia" pitchFamily="34" charset="-122"/>
                <a:cs typeface="Georgia" pitchFamily="34" charset="-120"/>
              </a:rPr>
              <a:t>Integration</a:t>
            </a:r>
            <a:endParaRPr lang="en-US" sz="1500"/>
          </a:p>
        </p:txBody>
      </p:sp>
      <p:sp>
        <p:nvSpPr>
          <p:cNvPr id="15" name="Text 13"/>
          <p:cNvSpPr/>
          <p:nvPr/>
        </p:nvSpPr>
        <p:spPr>
          <a:xfrm>
            <a:off x="1371600" y="4206240"/>
            <a:ext cx="2743200" cy="502920"/>
          </a:xfrm>
          <a:prstGeom prst="rect">
            <a:avLst/>
          </a:prstGeom>
          <a:noFill/>
          <a:ln/>
        </p:spPr>
        <p:txBody>
          <a:bodyPr wrap="square" lIns="0" tIns="0" rIns="0" bIns="0" rtlCol="0" anchor="ctr"/>
          <a:lstStyle/>
          <a:p>
            <a:pPr marL="0" indent="0">
              <a:lnSpc>
                <a:spcPct val="130000"/>
              </a:lnSpc>
              <a:buNone/>
            </a:pPr>
            <a:r>
              <a:rPr lang="en-US" sz="1100">
                <a:solidFill>
                  <a:srgbClr val="4A5568"/>
                </a:solidFill>
                <a:latin typeface="Calibri" pitchFamily="34" charset="0"/>
                <a:ea typeface="Calibri" pitchFamily="34" charset="-122"/>
                <a:cs typeface="Calibri" pitchFamily="34" charset="-120"/>
              </a:rPr>
              <a:t>Breaking silos between NHS, social care, public health and voluntary sector</a:t>
            </a:r>
            <a:endParaRPr lang="en-US" sz="1100"/>
          </a:p>
        </p:txBody>
      </p:sp>
      <p:sp>
        <p:nvSpPr>
          <p:cNvPr id="16" name="Shape 14"/>
          <p:cNvSpPr/>
          <p:nvPr/>
        </p:nvSpPr>
        <p:spPr>
          <a:xfrm>
            <a:off x="4754880" y="3611880"/>
            <a:ext cx="3749040" cy="1234440"/>
          </a:xfrm>
          <a:prstGeom prst="rect">
            <a:avLst/>
          </a:prstGeom>
          <a:solidFill>
            <a:srgbClr val="FFFFFF"/>
          </a:solidFill>
          <a:ln/>
          <a:effectLst>
            <a:outerShdw blurRad="50800" dist="25400" dir="8100000" algn="bl" rotWithShape="0">
              <a:srgbClr val="000000">
                <a:alpha val="6000"/>
              </a:srgbClr>
            </a:outerShdw>
          </a:effectLst>
        </p:spPr>
        <p:txBody>
          <a:bodyPr/>
          <a:lstStyle/>
          <a:p>
            <a:endParaRPr lang="en-GB"/>
          </a:p>
        </p:txBody>
      </p:sp>
      <p:sp>
        <p:nvSpPr>
          <p:cNvPr id="17" name="Text 15"/>
          <p:cNvSpPr/>
          <p:nvPr/>
        </p:nvSpPr>
        <p:spPr>
          <a:xfrm>
            <a:off x="4983480" y="3794760"/>
            <a:ext cx="457200" cy="457200"/>
          </a:xfrm>
          <a:prstGeom prst="rect">
            <a:avLst/>
          </a:prstGeom>
          <a:noFill/>
          <a:ln/>
        </p:spPr>
        <p:txBody>
          <a:bodyPr wrap="square" lIns="0" tIns="0" rIns="0" bIns="0" rtlCol="0" anchor="ctr"/>
          <a:lstStyle/>
          <a:p>
            <a:pPr marL="0" indent="0">
              <a:buNone/>
            </a:pPr>
            <a:r>
              <a:rPr lang="en-US" sz="2400" b="1">
                <a:solidFill>
                  <a:srgbClr val="F4845F"/>
                </a:solidFill>
                <a:latin typeface="Georgia" pitchFamily="34" charset="0"/>
                <a:ea typeface="Georgia" pitchFamily="34" charset="-122"/>
                <a:cs typeface="Georgia" pitchFamily="34" charset="-120"/>
              </a:rPr>
              <a:t>04</a:t>
            </a:r>
            <a:endParaRPr lang="en-US" sz="2400"/>
          </a:p>
        </p:txBody>
      </p:sp>
      <p:sp>
        <p:nvSpPr>
          <p:cNvPr id="18" name="Text 16"/>
          <p:cNvSpPr/>
          <p:nvPr/>
        </p:nvSpPr>
        <p:spPr>
          <a:xfrm>
            <a:off x="5486400" y="3749040"/>
            <a:ext cx="2743200" cy="411480"/>
          </a:xfrm>
          <a:prstGeom prst="rect">
            <a:avLst/>
          </a:prstGeom>
          <a:noFill/>
          <a:ln/>
        </p:spPr>
        <p:txBody>
          <a:bodyPr wrap="square" lIns="0" tIns="0" rIns="0" bIns="0" rtlCol="0" anchor="ctr"/>
          <a:lstStyle/>
          <a:p>
            <a:pPr marL="0" indent="0">
              <a:buNone/>
            </a:pPr>
            <a:r>
              <a:rPr lang="en-US" sz="1500" b="1">
                <a:solidFill>
                  <a:srgbClr val="2C3E6B"/>
                </a:solidFill>
                <a:latin typeface="Georgia" pitchFamily="34" charset="0"/>
                <a:ea typeface="Georgia" pitchFamily="34" charset="-122"/>
                <a:cs typeface="Georgia" pitchFamily="34" charset="-120"/>
              </a:rPr>
              <a:t>Accountability</a:t>
            </a:r>
            <a:endParaRPr lang="en-US" sz="1500"/>
          </a:p>
        </p:txBody>
      </p:sp>
      <p:sp>
        <p:nvSpPr>
          <p:cNvPr id="19" name="Text 17"/>
          <p:cNvSpPr/>
          <p:nvPr/>
        </p:nvSpPr>
        <p:spPr>
          <a:xfrm>
            <a:off x="5486400" y="4206240"/>
            <a:ext cx="2743200" cy="502920"/>
          </a:xfrm>
          <a:prstGeom prst="rect">
            <a:avLst/>
          </a:prstGeom>
          <a:noFill/>
          <a:ln/>
        </p:spPr>
        <p:txBody>
          <a:bodyPr wrap="square" lIns="0" tIns="0" rIns="0" bIns="0" rtlCol="0" anchor="ctr"/>
          <a:lstStyle/>
          <a:p>
            <a:pPr marL="0" indent="0">
              <a:lnSpc>
                <a:spcPct val="130000"/>
              </a:lnSpc>
              <a:buNone/>
            </a:pPr>
            <a:r>
              <a:rPr lang="en-US" sz="1100">
                <a:solidFill>
                  <a:srgbClr val="4A5568"/>
                </a:solidFill>
                <a:latin typeface="Calibri" pitchFamily="34" charset="0"/>
                <a:ea typeface="Calibri" pitchFamily="34" charset="-122"/>
                <a:cs typeface="Calibri" pitchFamily="34" charset="-120"/>
              </a:rPr>
              <a:t>Creating best value from public money with transparent governance</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extBox 1">
            <a:extLst>
              <a:ext uri="{FF2B5EF4-FFF2-40B4-BE49-F238E27FC236}">
                <a16:creationId xmlns:a16="http://schemas.microsoft.com/office/drawing/2014/main" id="{7CAA4A12-B9DD-4083-739A-AE490B18B776}"/>
              </a:ext>
            </a:extLst>
          </p:cNvPr>
          <p:cNvGraphicFramePr/>
          <p:nvPr/>
        </p:nvGraphicFramePr>
        <p:xfrm>
          <a:off x="994819" y="586591"/>
          <a:ext cx="5815390" cy="3970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1717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EBF5FB"/>
        </a:solidFill>
        <a:effectLst/>
      </p:bgPr>
    </p:bg>
    <p:spTree>
      <p:nvGrpSpPr>
        <p:cNvPr id="1" name=""/>
        <p:cNvGrpSpPr/>
        <p:nvPr/>
      </p:nvGrpSpPr>
      <p:grpSpPr>
        <a:xfrm>
          <a:off x="0" y="0"/>
          <a:ext cx="0" cy="0"/>
          <a:chOff x="0" y="0"/>
          <a:chExt cx="0" cy="0"/>
        </a:xfrm>
      </p:grpSpPr>
      <p:sp>
        <p:nvSpPr>
          <p:cNvPr id="2" name="Text 0"/>
          <p:cNvSpPr/>
          <p:nvPr/>
        </p:nvSpPr>
        <p:spPr>
          <a:xfrm>
            <a:off x="640080" y="320040"/>
            <a:ext cx="7863840" cy="594360"/>
          </a:xfrm>
          <a:prstGeom prst="rect">
            <a:avLst/>
          </a:prstGeom>
          <a:noFill/>
          <a:ln/>
        </p:spPr>
        <p:txBody>
          <a:bodyPr wrap="square" lIns="0" tIns="0" rIns="0" bIns="0" rtlCol="0" anchor="ctr"/>
          <a:lstStyle/>
          <a:p>
            <a:pPr marL="0" indent="0">
              <a:buNone/>
            </a:pPr>
            <a:r>
              <a:rPr lang="en-US" sz="3000" b="1">
                <a:solidFill>
                  <a:srgbClr val="2C3E6B"/>
                </a:solidFill>
                <a:latin typeface="Georgia" pitchFamily="34" charset="0"/>
                <a:ea typeface="Georgia" pitchFamily="34" charset="-122"/>
                <a:cs typeface="Georgia" pitchFamily="34" charset="-120"/>
              </a:rPr>
              <a:t>The Psychosis Care Pathway</a:t>
            </a:r>
            <a:endParaRPr lang="en-US" sz="3000"/>
          </a:p>
        </p:txBody>
      </p:sp>
      <p:sp>
        <p:nvSpPr>
          <p:cNvPr id="3" name="Text 1"/>
          <p:cNvSpPr/>
          <p:nvPr/>
        </p:nvSpPr>
        <p:spPr>
          <a:xfrm>
            <a:off x="640080" y="914400"/>
            <a:ext cx="7863840" cy="548640"/>
          </a:xfrm>
          <a:prstGeom prst="rect">
            <a:avLst/>
          </a:prstGeom>
          <a:noFill/>
          <a:ln/>
        </p:spPr>
        <p:txBody>
          <a:bodyPr wrap="square" lIns="0" tIns="0" rIns="0" bIns="0" rtlCol="0" anchor="ctr"/>
          <a:lstStyle/>
          <a:p>
            <a:pPr marL="0" indent="0">
              <a:lnSpc>
                <a:spcPct val="130000"/>
              </a:lnSpc>
              <a:buNone/>
            </a:pPr>
            <a:r>
              <a:rPr lang="en-US" sz="1300">
                <a:solidFill>
                  <a:srgbClr val="4A5568"/>
                </a:solidFill>
                <a:latin typeface="Calibri" pitchFamily="34" charset="0"/>
                <a:ea typeface="Calibri" pitchFamily="34" charset="-122"/>
                <a:cs typeface="Calibri" pitchFamily="34" charset="-120"/>
              </a:rPr>
              <a:t>Early Intervention in Psychosis (EIP) services provide evidence-based care within two weeks of referral. Here is the pathway a patient follows:</a:t>
            </a:r>
            <a:endParaRPr lang="en-US" sz="1300"/>
          </a:p>
        </p:txBody>
      </p:sp>
      <p:sp>
        <p:nvSpPr>
          <p:cNvPr id="4" name="Shape 2"/>
          <p:cNvSpPr/>
          <p:nvPr/>
        </p:nvSpPr>
        <p:spPr>
          <a:xfrm>
            <a:off x="640080" y="1737360"/>
            <a:ext cx="1417320" cy="1188720"/>
          </a:xfrm>
          <a:prstGeom prst="roundRect">
            <a:avLst>
              <a:gd name="adj" fmla="val 7692"/>
            </a:avLst>
          </a:prstGeom>
          <a:solidFill>
            <a:srgbClr val="F4845F"/>
          </a:solidFill>
          <a:ln/>
        </p:spPr>
        <p:txBody>
          <a:bodyPr/>
          <a:lstStyle/>
          <a:p>
            <a:endParaRPr lang="en-GB"/>
          </a:p>
        </p:txBody>
      </p:sp>
      <p:sp>
        <p:nvSpPr>
          <p:cNvPr id="5" name="Text 3"/>
          <p:cNvSpPr/>
          <p:nvPr/>
        </p:nvSpPr>
        <p:spPr>
          <a:xfrm>
            <a:off x="640080" y="1737360"/>
            <a:ext cx="1417320" cy="1188720"/>
          </a:xfrm>
          <a:prstGeom prst="rect">
            <a:avLst/>
          </a:prstGeom>
          <a:noFill/>
          <a:ln/>
        </p:spPr>
        <p:txBody>
          <a:bodyPr wrap="square" lIns="0" tIns="0" rIns="0" bIns="0" rtlCol="0" anchor="ctr"/>
          <a:lstStyle/>
          <a:p>
            <a:pPr marL="0" indent="0" algn="ctr">
              <a:lnSpc>
                <a:spcPct val="120000"/>
              </a:lnSpc>
              <a:buNone/>
            </a:pPr>
            <a:r>
              <a:rPr lang="en-US" sz="1300" b="1">
                <a:solidFill>
                  <a:srgbClr val="FFFFFF"/>
                </a:solidFill>
                <a:latin typeface="Georgia" pitchFamily="34" charset="0"/>
                <a:ea typeface="Georgia" pitchFamily="34" charset="-122"/>
                <a:cs typeface="Georgia" pitchFamily="34" charset="-120"/>
              </a:rPr>
              <a:t>Recognition</a:t>
            </a:r>
            <a:endParaRPr lang="en-US" sz="1300"/>
          </a:p>
          <a:p>
            <a:pPr marL="0" indent="0" algn="ctr">
              <a:lnSpc>
                <a:spcPct val="120000"/>
              </a:lnSpc>
              <a:buNone/>
            </a:pPr>
            <a:r>
              <a:rPr lang="en-US" sz="1300" b="1">
                <a:solidFill>
                  <a:srgbClr val="FFFFFF"/>
                </a:solidFill>
                <a:latin typeface="Georgia" pitchFamily="34" charset="0"/>
                <a:ea typeface="Georgia" pitchFamily="34" charset="-122"/>
                <a:cs typeface="Georgia" pitchFamily="34" charset="-120"/>
              </a:rPr>
              <a:t>&amp; Referral</a:t>
            </a:r>
            <a:endParaRPr lang="en-US" sz="1300"/>
          </a:p>
        </p:txBody>
      </p:sp>
      <p:sp>
        <p:nvSpPr>
          <p:cNvPr id="6" name="Text 4"/>
          <p:cNvSpPr/>
          <p:nvPr/>
        </p:nvSpPr>
        <p:spPr>
          <a:xfrm>
            <a:off x="2057400" y="2148840"/>
            <a:ext cx="228600" cy="365760"/>
          </a:xfrm>
          <a:prstGeom prst="rect">
            <a:avLst/>
          </a:prstGeom>
          <a:noFill/>
          <a:ln/>
        </p:spPr>
        <p:txBody>
          <a:bodyPr wrap="square" lIns="0" tIns="0" rIns="0" bIns="0" rtlCol="0" anchor="ctr"/>
          <a:lstStyle/>
          <a:p>
            <a:pPr marL="0" indent="0" algn="ctr">
              <a:buNone/>
            </a:pPr>
            <a:r>
              <a:rPr lang="en-US" sz="1400">
                <a:solidFill>
                  <a:srgbClr val="718096"/>
                </a:solidFill>
              </a:rPr>
              <a:t>▶</a:t>
            </a:r>
            <a:endParaRPr lang="en-US" sz="1400"/>
          </a:p>
        </p:txBody>
      </p:sp>
      <p:sp>
        <p:nvSpPr>
          <p:cNvPr id="7" name="Shape 5"/>
          <p:cNvSpPr/>
          <p:nvPr/>
        </p:nvSpPr>
        <p:spPr>
          <a:xfrm>
            <a:off x="2286000" y="1737360"/>
            <a:ext cx="1417320" cy="1188720"/>
          </a:xfrm>
          <a:prstGeom prst="roundRect">
            <a:avLst>
              <a:gd name="adj" fmla="val 7692"/>
            </a:avLst>
          </a:prstGeom>
          <a:solidFill>
            <a:srgbClr val="E8845F"/>
          </a:solidFill>
          <a:ln/>
        </p:spPr>
        <p:txBody>
          <a:bodyPr/>
          <a:lstStyle/>
          <a:p>
            <a:endParaRPr lang="en-GB"/>
          </a:p>
        </p:txBody>
      </p:sp>
      <p:sp>
        <p:nvSpPr>
          <p:cNvPr id="8" name="Text 6"/>
          <p:cNvSpPr/>
          <p:nvPr/>
        </p:nvSpPr>
        <p:spPr>
          <a:xfrm>
            <a:off x="2286000" y="1737360"/>
            <a:ext cx="1417320" cy="1188720"/>
          </a:xfrm>
          <a:prstGeom prst="rect">
            <a:avLst/>
          </a:prstGeom>
          <a:noFill/>
          <a:ln/>
        </p:spPr>
        <p:txBody>
          <a:bodyPr wrap="square" lIns="0" tIns="0" rIns="0" bIns="0" rtlCol="0" anchor="ctr"/>
          <a:lstStyle/>
          <a:p>
            <a:pPr marL="0" indent="0" algn="ctr">
              <a:lnSpc>
                <a:spcPct val="120000"/>
              </a:lnSpc>
              <a:buNone/>
            </a:pPr>
            <a:r>
              <a:rPr lang="en-US" sz="1300" b="1">
                <a:solidFill>
                  <a:srgbClr val="FFFFFF"/>
                </a:solidFill>
                <a:latin typeface="Georgia" pitchFamily="34" charset="0"/>
                <a:ea typeface="Georgia" pitchFamily="34" charset="-122"/>
                <a:cs typeface="Georgia" pitchFamily="34" charset="-120"/>
              </a:rPr>
              <a:t>Assessment</a:t>
            </a:r>
            <a:endParaRPr lang="en-US" sz="1300"/>
          </a:p>
          <a:p>
            <a:pPr marL="0" indent="0" algn="ctr">
              <a:lnSpc>
                <a:spcPct val="120000"/>
              </a:lnSpc>
              <a:buNone/>
            </a:pPr>
            <a:r>
              <a:rPr lang="en-US" sz="1300" b="1">
                <a:solidFill>
                  <a:srgbClr val="FFFFFF"/>
                </a:solidFill>
                <a:latin typeface="Georgia" pitchFamily="34" charset="0"/>
                <a:ea typeface="Georgia" pitchFamily="34" charset="-122"/>
                <a:cs typeface="Georgia" pitchFamily="34" charset="-120"/>
              </a:rPr>
              <a:t>within 2 Weeks</a:t>
            </a:r>
            <a:endParaRPr lang="en-US" sz="1300"/>
          </a:p>
        </p:txBody>
      </p:sp>
      <p:sp>
        <p:nvSpPr>
          <p:cNvPr id="9" name="Text 7"/>
          <p:cNvSpPr/>
          <p:nvPr/>
        </p:nvSpPr>
        <p:spPr>
          <a:xfrm>
            <a:off x="3703320" y="2148840"/>
            <a:ext cx="228600" cy="365760"/>
          </a:xfrm>
          <a:prstGeom prst="rect">
            <a:avLst/>
          </a:prstGeom>
          <a:noFill/>
          <a:ln/>
        </p:spPr>
        <p:txBody>
          <a:bodyPr wrap="square" lIns="0" tIns="0" rIns="0" bIns="0" rtlCol="0" anchor="ctr"/>
          <a:lstStyle/>
          <a:p>
            <a:pPr marL="0" indent="0" algn="ctr">
              <a:buNone/>
            </a:pPr>
            <a:r>
              <a:rPr lang="en-US" sz="1400">
                <a:solidFill>
                  <a:srgbClr val="718096"/>
                </a:solidFill>
              </a:rPr>
              <a:t>▶</a:t>
            </a:r>
            <a:endParaRPr lang="en-US" sz="1400"/>
          </a:p>
        </p:txBody>
      </p:sp>
      <p:sp>
        <p:nvSpPr>
          <p:cNvPr id="10" name="Shape 8"/>
          <p:cNvSpPr/>
          <p:nvPr/>
        </p:nvSpPr>
        <p:spPr>
          <a:xfrm>
            <a:off x="3931920" y="1737360"/>
            <a:ext cx="1417320" cy="1188720"/>
          </a:xfrm>
          <a:prstGeom prst="roundRect">
            <a:avLst>
              <a:gd name="adj" fmla="val 7692"/>
            </a:avLst>
          </a:prstGeom>
          <a:solidFill>
            <a:srgbClr val="2C3E6B"/>
          </a:solidFill>
          <a:ln/>
        </p:spPr>
        <p:txBody>
          <a:bodyPr/>
          <a:lstStyle/>
          <a:p>
            <a:endParaRPr lang="en-GB"/>
          </a:p>
        </p:txBody>
      </p:sp>
      <p:sp>
        <p:nvSpPr>
          <p:cNvPr id="11" name="Text 9"/>
          <p:cNvSpPr/>
          <p:nvPr/>
        </p:nvSpPr>
        <p:spPr>
          <a:xfrm>
            <a:off x="3931920" y="1737360"/>
            <a:ext cx="1417320" cy="1188720"/>
          </a:xfrm>
          <a:prstGeom prst="rect">
            <a:avLst/>
          </a:prstGeom>
          <a:noFill/>
          <a:ln/>
        </p:spPr>
        <p:txBody>
          <a:bodyPr wrap="square" lIns="0" tIns="0" rIns="0" bIns="0" rtlCol="0" anchor="ctr"/>
          <a:lstStyle/>
          <a:p>
            <a:pPr marL="0" indent="0" algn="ctr">
              <a:lnSpc>
                <a:spcPct val="120000"/>
              </a:lnSpc>
              <a:buNone/>
            </a:pPr>
            <a:r>
              <a:rPr lang="en-US" sz="1300" b="1">
                <a:solidFill>
                  <a:srgbClr val="FFFFFF"/>
                </a:solidFill>
                <a:latin typeface="Georgia" pitchFamily="34" charset="0"/>
                <a:ea typeface="Georgia" pitchFamily="34" charset="-122"/>
                <a:cs typeface="Georgia" pitchFamily="34" charset="-120"/>
              </a:rPr>
              <a:t>Care Plan</a:t>
            </a:r>
            <a:endParaRPr lang="en-US" sz="1300"/>
          </a:p>
          <a:p>
            <a:pPr marL="0" indent="0" algn="ctr">
              <a:lnSpc>
                <a:spcPct val="120000"/>
              </a:lnSpc>
              <a:buNone/>
            </a:pPr>
            <a:r>
              <a:rPr lang="en-US" sz="1300" b="1">
                <a:solidFill>
                  <a:srgbClr val="FFFFFF"/>
                </a:solidFill>
                <a:latin typeface="Georgia" pitchFamily="34" charset="0"/>
                <a:ea typeface="Georgia" pitchFamily="34" charset="-122"/>
                <a:cs typeface="Georgia" pitchFamily="34" charset="-120"/>
              </a:rPr>
              <a:t>&amp; Treatment</a:t>
            </a:r>
            <a:endParaRPr lang="en-US" sz="1300"/>
          </a:p>
        </p:txBody>
      </p:sp>
      <p:sp>
        <p:nvSpPr>
          <p:cNvPr id="12" name="Text 10"/>
          <p:cNvSpPr/>
          <p:nvPr/>
        </p:nvSpPr>
        <p:spPr>
          <a:xfrm>
            <a:off x="5349240" y="2148840"/>
            <a:ext cx="228600" cy="365760"/>
          </a:xfrm>
          <a:prstGeom prst="rect">
            <a:avLst/>
          </a:prstGeom>
          <a:noFill/>
          <a:ln/>
        </p:spPr>
        <p:txBody>
          <a:bodyPr wrap="square" lIns="0" tIns="0" rIns="0" bIns="0" rtlCol="0" anchor="ctr"/>
          <a:lstStyle/>
          <a:p>
            <a:pPr marL="0" indent="0" algn="ctr">
              <a:buNone/>
            </a:pPr>
            <a:r>
              <a:rPr lang="en-US" sz="1400">
                <a:solidFill>
                  <a:srgbClr val="718096"/>
                </a:solidFill>
              </a:rPr>
              <a:t>▶</a:t>
            </a:r>
            <a:endParaRPr lang="en-US" sz="1400"/>
          </a:p>
        </p:txBody>
      </p:sp>
      <p:sp>
        <p:nvSpPr>
          <p:cNvPr id="13" name="Shape 11"/>
          <p:cNvSpPr/>
          <p:nvPr/>
        </p:nvSpPr>
        <p:spPr>
          <a:xfrm>
            <a:off x="5577840" y="1737360"/>
            <a:ext cx="1417320" cy="1188720"/>
          </a:xfrm>
          <a:prstGeom prst="roundRect">
            <a:avLst>
              <a:gd name="adj" fmla="val 7692"/>
            </a:avLst>
          </a:prstGeom>
          <a:solidFill>
            <a:srgbClr val="4A7FB5"/>
          </a:solidFill>
          <a:ln/>
        </p:spPr>
        <p:txBody>
          <a:bodyPr/>
          <a:lstStyle/>
          <a:p>
            <a:endParaRPr lang="en-GB"/>
          </a:p>
        </p:txBody>
      </p:sp>
      <p:sp>
        <p:nvSpPr>
          <p:cNvPr id="14" name="Text 12"/>
          <p:cNvSpPr/>
          <p:nvPr/>
        </p:nvSpPr>
        <p:spPr>
          <a:xfrm>
            <a:off x="5577840" y="1737360"/>
            <a:ext cx="1417320" cy="1188720"/>
          </a:xfrm>
          <a:prstGeom prst="rect">
            <a:avLst/>
          </a:prstGeom>
          <a:noFill/>
          <a:ln/>
        </p:spPr>
        <p:txBody>
          <a:bodyPr wrap="square" lIns="0" tIns="0" rIns="0" bIns="0" rtlCol="0" anchor="ctr"/>
          <a:lstStyle/>
          <a:p>
            <a:pPr marL="0" indent="0" algn="ctr">
              <a:lnSpc>
                <a:spcPct val="120000"/>
              </a:lnSpc>
              <a:buNone/>
            </a:pPr>
            <a:r>
              <a:rPr lang="en-US" sz="1300" b="1">
                <a:solidFill>
                  <a:srgbClr val="FFFFFF"/>
                </a:solidFill>
                <a:latin typeface="Georgia" pitchFamily="34" charset="0"/>
                <a:ea typeface="Georgia" pitchFamily="34" charset="-122"/>
                <a:cs typeface="Georgia" pitchFamily="34" charset="-120"/>
              </a:rPr>
              <a:t>Ongoing</a:t>
            </a:r>
            <a:endParaRPr lang="en-US" sz="1300"/>
          </a:p>
          <a:p>
            <a:pPr marL="0" indent="0" algn="ctr">
              <a:lnSpc>
                <a:spcPct val="120000"/>
              </a:lnSpc>
              <a:buNone/>
            </a:pPr>
            <a:r>
              <a:rPr lang="en-US" sz="1300" b="1">
                <a:solidFill>
                  <a:srgbClr val="FFFFFF"/>
                </a:solidFill>
                <a:latin typeface="Georgia" pitchFamily="34" charset="0"/>
                <a:ea typeface="Georgia" pitchFamily="34" charset="-122"/>
                <a:cs typeface="Georgia" pitchFamily="34" charset="-120"/>
              </a:rPr>
              <a:t>Support</a:t>
            </a:r>
            <a:endParaRPr lang="en-US" sz="1300"/>
          </a:p>
        </p:txBody>
      </p:sp>
      <p:sp>
        <p:nvSpPr>
          <p:cNvPr id="15" name="Text 13"/>
          <p:cNvSpPr/>
          <p:nvPr/>
        </p:nvSpPr>
        <p:spPr>
          <a:xfrm>
            <a:off x="6995160" y="2148840"/>
            <a:ext cx="228600" cy="365760"/>
          </a:xfrm>
          <a:prstGeom prst="rect">
            <a:avLst/>
          </a:prstGeom>
          <a:noFill/>
          <a:ln/>
        </p:spPr>
        <p:txBody>
          <a:bodyPr wrap="square" lIns="0" tIns="0" rIns="0" bIns="0" rtlCol="0" anchor="ctr"/>
          <a:lstStyle/>
          <a:p>
            <a:pPr marL="0" indent="0" algn="ctr">
              <a:buNone/>
            </a:pPr>
            <a:r>
              <a:rPr lang="en-US" sz="1400">
                <a:solidFill>
                  <a:srgbClr val="718096"/>
                </a:solidFill>
              </a:rPr>
              <a:t>▶</a:t>
            </a:r>
            <a:endParaRPr lang="en-US" sz="1400"/>
          </a:p>
        </p:txBody>
      </p:sp>
      <p:sp>
        <p:nvSpPr>
          <p:cNvPr id="16" name="Shape 14"/>
          <p:cNvSpPr/>
          <p:nvPr/>
        </p:nvSpPr>
        <p:spPr>
          <a:xfrm>
            <a:off x="7223760" y="1737360"/>
            <a:ext cx="1417320" cy="1188720"/>
          </a:xfrm>
          <a:prstGeom prst="roundRect">
            <a:avLst>
              <a:gd name="adj" fmla="val 7692"/>
            </a:avLst>
          </a:prstGeom>
          <a:solidFill>
            <a:srgbClr val="5BA08E"/>
          </a:solidFill>
          <a:ln/>
        </p:spPr>
        <p:txBody>
          <a:bodyPr/>
          <a:lstStyle/>
          <a:p>
            <a:endParaRPr lang="en-GB"/>
          </a:p>
        </p:txBody>
      </p:sp>
      <p:sp>
        <p:nvSpPr>
          <p:cNvPr id="17" name="Text 15"/>
          <p:cNvSpPr/>
          <p:nvPr/>
        </p:nvSpPr>
        <p:spPr>
          <a:xfrm>
            <a:off x="7223760" y="1737360"/>
            <a:ext cx="1417320" cy="1188720"/>
          </a:xfrm>
          <a:prstGeom prst="rect">
            <a:avLst/>
          </a:prstGeom>
          <a:noFill/>
          <a:ln/>
        </p:spPr>
        <p:txBody>
          <a:bodyPr wrap="square" lIns="0" tIns="0" rIns="0" bIns="0" rtlCol="0" anchor="ctr"/>
          <a:lstStyle/>
          <a:p>
            <a:pPr marL="0" indent="0" algn="ctr">
              <a:lnSpc>
                <a:spcPct val="120000"/>
              </a:lnSpc>
              <a:buNone/>
            </a:pPr>
            <a:r>
              <a:rPr lang="en-US" sz="1300" b="1">
                <a:solidFill>
                  <a:srgbClr val="FFFFFF"/>
                </a:solidFill>
                <a:latin typeface="Georgia" pitchFamily="34" charset="0"/>
                <a:ea typeface="Georgia" pitchFamily="34" charset="-122"/>
                <a:cs typeface="Georgia" pitchFamily="34" charset="-120"/>
              </a:rPr>
              <a:t>Recovery</a:t>
            </a:r>
            <a:endParaRPr lang="en-US" sz="1300"/>
          </a:p>
          <a:p>
            <a:pPr marL="0" indent="0" algn="ctr">
              <a:lnSpc>
                <a:spcPct val="120000"/>
              </a:lnSpc>
              <a:buNone/>
            </a:pPr>
            <a:r>
              <a:rPr lang="en-US" sz="1300" b="1">
                <a:solidFill>
                  <a:srgbClr val="FFFFFF"/>
                </a:solidFill>
                <a:latin typeface="Georgia" pitchFamily="34" charset="0"/>
                <a:ea typeface="Georgia" pitchFamily="34" charset="-122"/>
                <a:cs typeface="Georgia" pitchFamily="34" charset="-120"/>
              </a:rPr>
              <a:t>&amp; Transition</a:t>
            </a:r>
            <a:endParaRPr lang="en-US" sz="1300"/>
          </a:p>
        </p:txBody>
      </p:sp>
      <p:sp>
        <p:nvSpPr>
          <p:cNvPr id="18" name="Shape 16"/>
          <p:cNvSpPr/>
          <p:nvPr/>
        </p:nvSpPr>
        <p:spPr>
          <a:xfrm>
            <a:off x="640080" y="3291840"/>
            <a:ext cx="3749040" cy="1554480"/>
          </a:xfrm>
          <a:prstGeom prst="rect">
            <a:avLst/>
          </a:prstGeom>
          <a:solidFill>
            <a:srgbClr val="FFFFFF"/>
          </a:solidFill>
          <a:ln/>
          <a:effectLst>
            <a:outerShdw blurRad="38100" dist="12700" dir="8100000" algn="bl" rotWithShape="0">
              <a:srgbClr val="000000">
                <a:alpha val="6000"/>
              </a:srgbClr>
            </a:outerShdw>
          </a:effectLst>
        </p:spPr>
        <p:txBody>
          <a:bodyPr/>
          <a:lstStyle/>
          <a:p>
            <a:endParaRPr lang="en-GB"/>
          </a:p>
        </p:txBody>
      </p:sp>
      <p:sp>
        <p:nvSpPr>
          <p:cNvPr id="19" name="Text 17"/>
          <p:cNvSpPr/>
          <p:nvPr/>
        </p:nvSpPr>
        <p:spPr>
          <a:xfrm>
            <a:off x="914400" y="3429000"/>
            <a:ext cx="3200400" cy="320040"/>
          </a:xfrm>
          <a:prstGeom prst="rect">
            <a:avLst/>
          </a:prstGeom>
          <a:noFill/>
          <a:ln/>
        </p:spPr>
        <p:txBody>
          <a:bodyPr wrap="square" lIns="0" tIns="0" rIns="0" bIns="0" rtlCol="0" anchor="ctr"/>
          <a:lstStyle/>
          <a:p>
            <a:pPr marL="0" indent="0">
              <a:buNone/>
            </a:pPr>
            <a:r>
              <a:rPr lang="en-US" sz="1400" b="1">
                <a:solidFill>
                  <a:srgbClr val="2C3E6B"/>
                </a:solidFill>
                <a:latin typeface="Georgia" pitchFamily="34" charset="0"/>
                <a:ea typeface="Georgia" pitchFamily="34" charset="-122"/>
                <a:cs typeface="Georgia" pitchFamily="34" charset="-120"/>
              </a:rPr>
              <a:t>Who Can Refer?</a:t>
            </a:r>
            <a:endParaRPr lang="en-US" sz="1400"/>
          </a:p>
        </p:txBody>
      </p:sp>
      <p:sp>
        <p:nvSpPr>
          <p:cNvPr id="20" name="Text 18"/>
          <p:cNvSpPr/>
          <p:nvPr/>
        </p:nvSpPr>
        <p:spPr>
          <a:xfrm>
            <a:off x="914400" y="3794760"/>
            <a:ext cx="3200400" cy="914400"/>
          </a:xfrm>
          <a:prstGeom prst="rect">
            <a:avLst/>
          </a:prstGeom>
          <a:noFill/>
          <a:ln/>
        </p:spPr>
        <p:txBody>
          <a:bodyPr wrap="square" lIns="0" tIns="0" rIns="0" bIns="0" rtlCol="0" anchor="ctr"/>
          <a:lstStyle/>
          <a:p>
            <a:pPr marL="342900" indent="-342900">
              <a:lnSpc>
                <a:spcPct val="130000"/>
              </a:lnSpc>
              <a:buSzPct val="100000"/>
              <a:buChar char="•"/>
            </a:pPr>
            <a:r>
              <a:rPr lang="en-US" sz="1100">
                <a:solidFill>
                  <a:srgbClr val="4A5568"/>
                </a:solidFill>
                <a:latin typeface="Calibri" pitchFamily="34" charset="0"/>
                <a:ea typeface="Calibri" pitchFamily="34" charset="-122"/>
                <a:cs typeface="Calibri" pitchFamily="34" charset="-120"/>
              </a:rPr>
              <a:t>GPs and primary care teams</a:t>
            </a:r>
            <a:endParaRPr lang="en-US" sz="1100"/>
          </a:p>
          <a:p>
            <a:pPr marL="342900" indent="-342900">
              <a:lnSpc>
                <a:spcPct val="130000"/>
              </a:lnSpc>
              <a:buSzPct val="100000"/>
              <a:buChar char="•"/>
            </a:pPr>
            <a:r>
              <a:rPr lang="en-US" sz="1100">
                <a:solidFill>
                  <a:srgbClr val="4A5568"/>
                </a:solidFill>
                <a:latin typeface="Calibri" pitchFamily="34" charset="0"/>
                <a:ea typeface="Calibri" pitchFamily="34" charset="-122"/>
                <a:cs typeface="Calibri" pitchFamily="34" charset="-120"/>
              </a:rPr>
              <a:t>A&amp;E and crisis services</a:t>
            </a:r>
            <a:endParaRPr lang="en-US" sz="1100"/>
          </a:p>
          <a:p>
            <a:pPr marL="342900" indent="-342900">
              <a:lnSpc>
                <a:spcPct val="130000"/>
              </a:lnSpc>
              <a:buSzPct val="100000"/>
              <a:buChar char="•"/>
            </a:pPr>
            <a:r>
              <a:rPr lang="en-US" sz="1100">
                <a:solidFill>
                  <a:srgbClr val="4A5568"/>
                </a:solidFill>
                <a:latin typeface="Calibri" pitchFamily="34" charset="0"/>
                <a:ea typeface="Calibri" pitchFamily="34" charset="-122"/>
                <a:cs typeface="Calibri" pitchFamily="34" charset="-120"/>
              </a:rPr>
              <a:t>Self-referral in many areas</a:t>
            </a:r>
            <a:endParaRPr lang="en-US" sz="1100"/>
          </a:p>
          <a:p>
            <a:pPr marL="342900" indent="-342900">
              <a:lnSpc>
                <a:spcPct val="130000"/>
              </a:lnSpc>
              <a:buSzPct val="100000"/>
              <a:buChar char="•"/>
            </a:pPr>
            <a:r>
              <a:rPr lang="en-US" sz="1100">
                <a:solidFill>
                  <a:srgbClr val="4A5568"/>
                </a:solidFill>
                <a:latin typeface="Calibri" pitchFamily="34" charset="0"/>
                <a:ea typeface="Calibri" pitchFamily="34" charset="-122"/>
                <a:cs typeface="Calibri" pitchFamily="34" charset="-120"/>
              </a:rPr>
              <a:t>Schools, employers, police</a:t>
            </a:r>
            <a:endParaRPr lang="en-US" sz="1100"/>
          </a:p>
        </p:txBody>
      </p:sp>
      <p:sp>
        <p:nvSpPr>
          <p:cNvPr id="21" name="Shape 19"/>
          <p:cNvSpPr/>
          <p:nvPr/>
        </p:nvSpPr>
        <p:spPr>
          <a:xfrm>
            <a:off x="4754880" y="3291840"/>
            <a:ext cx="3749040" cy="1554480"/>
          </a:xfrm>
          <a:prstGeom prst="rect">
            <a:avLst/>
          </a:prstGeom>
          <a:solidFill>
            <a:srgbClr val="FFFFFF"/>
          </a:solidFill>
          <a:ln/>
          <a:effectLst>
            <a:outerShdw blurRad="38100" dist="12700" dir="8100000" algn="bl" rotWithShape="0">
              <a:srgbClr val="000000">
                <a:alpha val="6000"/>
              </a:srgbClr>
            </a:outerShdw>
          </a:effectLst>
        </p:spPr>
        <p:txBody>
          <a:bodyPr/>
          <a:lstStyle/>
          <a:p>
            <a:endParaRPr lang="en-GB"/>
          </a:p>
        </p:txBody>
      </p:sp>
      <p:sp>
        <p:nvSpPr>
          <p:cNvPr id="22" name="Text 20"/>
          <p:cNvSpPr/>
          <p:nvPr/>
        </p:nvSpPr>
        <p:spPr>
          <a:xfrm>
            <a:off x="5029200" y="3429000"/>
            <a:ext cx="3200400" cy="320040"/>
          </a:xfrm>
          <a:prstGeom prst="rect">
            <a:avLst/>
          </a:prstGeom>
          <a:noFill/>
          <a:ln/>
        </p:spPr>
        <p:txBody>
          <a:bodyPr wrap="square" lIns="0" tIns="0" rIns="0" bIns="0" rtlCol="0" anchor="ctr"/>
          <a:lstStyle/>
          <a:p>
            <a:pPr marL="0" indent="0">
              <a:buNone/>
            </a:pPr>
            <a:r>
              <a:rPr lang="en-US" sz="1400" b="1">
                <a:solidFill>
                  <a:srgbClr val="2C3E6B"/>
                </a:solidFill>
                <a:latin typeface="Georgia" pitchFamily="34" charset="0"/>
                <a:ea typeface="Georgia" pitchFamily="34" charset="-122"/>
                <a:cs typeface="Georgia" pitchFamily="34" charset="-120"/>
              </a:rPr>
              <a:t>What Treatment Includes</a:t>
            </a:r>
            <a:endParaRPr lang="en-US" sz="1400"/>
          </a:p>
        </p:txBody>
      </p:sp>
      <p:sp>
        <p:nvSpPr>
          <p:cNvPr id="23" name="Text 21"/>
          <p:cNvSpPr/>
          <p:nvPr/>
        </p:nvSpPr>
        <p:spPr>
          <a:xfrm>
            <a:off x="5029200" y="3794760"/>
            <a:ext cx="3200400" cy="914400"/>
          </a:xfrm>
          <a:prstGeom prst="rect">
            <a:avLst/>
          </a:prstGeom>
          <a:noFill/>
          <a:ln/>
        </p:spPr>
        <p:txBody>
          <a:bodyPr wrap="square" lIns="0" tIns="0" rIns="0" bIns="0" rtlCol="0" anchor="ctr"/>
          <a:lstStyle/>
          <a:p>
            <a:pPr marL="342900" indent="-342900">
              <a:lnSpc>
                <a:spcPct val="130000"/>
              </a:lnSpc>
              <a:buSzPct val="100000"/>
              <a:buChar char="•"/>
            </a:pPr>
            <a:r>
              <a:rPr lang="en-US" sz="1100">
                <a:solidFill>
                  <a:srgbClr val="4A5568"/>
                </a:solidFill>
                <a:latin typeface="Calibri" pitchFamily="34" charset="0"/>
                <a:ea typeface="Calibri" pitchFamily="34" charset="-122"/>
                <a:cs typeface="Calibri" pitchFamily="34" charset="-120"/>
              </a:rPr>
              <a:t>Cognitive behavioural therapy (CBTp)</a:t>
            </a:r>
            <a:endParaRPr lang="en-US" sz="1100"/>
          </a:p>
          <a:p>
            <a:pPr marL="342900" indent="-342900">
              <a:lnSpc>
                <a:spcPct val="130000"/>
              </a:lnSpc>
              <a:buSzPct val="100000"/>
              <a:buChar char="•"/>
            </a:pPr>
            <a:r>
              <a:rPr lang="en-US" sz="1100">
                <a:solidFill>
                  <a:srgbClr val="4A5568"/>
                </a:solidFill>
                <a:latin typeface="Calibri" pitchFamily="34" charset="0"/>
                <a:ea typeface="Calibri" pitchFamily="34" charset="-122"/>
                <a:cs typeface="Calibri" pitchFamily="34" charset="-120"/>
              </a:rPr>
              <a:t>Low-dose antipsychotic medication</a:t>
            </a:r>
            <a:endParaRPr lang="en-US" sz="1100"/>
          </a:p>
          <a:p>
            <a:pPr marL="342900" indent="-342900">
              <a:lnSpc>
                <a:spcPct val="130000"/>
              </a:lnSpc>
              <a:buSzPct val="100000"/>
              <a:buChar char="•"/>
            </a:pPr>
            <a:r>
              <a:rPr lang="en-US" sz="1100">
                <a:solidFill>
                  <a:srgbClr val="4A5568"/>
                </a:solidFill>
                <a:latin typeface="Calibri" pitchFamily="34" charset="0"/>
                <a:ea typeface="Calibri" pitchFamily="34" charset="-122"/>
                <a:cs typeface="Calibri" pitchFamily="34" charset="-120"/>
              </a:rPr>
              <a:t>Family intervention therapy</a:t>
            </a:r>
            <a:endParaRPr lang="en-US" sz="1100"/>
          </a:p>
          <a:p>
            <a:pPr marL="342900" indent="-342900">
              <a:lnSpc>
                <a:spcPct val="130000"/>
              </a:lnSpc>
              <a:buSzPct val="100000"/>
              <a:buChar char="•"/>
            </a:pPr>
            <a:r>
              <a:rPr lang="en-US" sz="1100">
                <a:solidFill>
                  <a:srgbClr val="4A5568"/>
                </a:solidFill>
                <a:latin typeface="Calibri" pitchFamily="34" charset="0"/>
                <a:ea typeface="Calibri" pitchFamily="34" charset="-122"/>
                <a:cs typeface="Calibri" pitchFamily="34" charset="-120"/>
              </a:rPr>
              <a:t>Support for education and employment</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ICE guideline for psychosis treatment">
            <a:extLst>
              <a:ext uri="{FF2B5EF4-FFF2-40B4-BE49-F238E27FC236}">
                <a16:creationId xmlns:a16="http://schemas.microsoft.com/office/drawing/2014/main" id="{BAD89779-24B4-C507-7446-C851043273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0" y="0"/>
            <a:ext cx="3429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139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63154" y="1063154"/>
            <a:ext cx="5156864"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8871" y="1995355"/>
            <a:ext cx="3266696"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885662" y="1228564"/>
            <a:ext cx="5143179"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560516" y="900984"/>
            <a:ext cx="3606227"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a:extLst>
              <a:ext uri="{FF2B5EF4-FFF2-40B4-BE49-F238E27FC236}">
                <a16:creationId xmlns:a16="http://schemas.microsoft.com/office/drawing/2014/main" id="{3754F2A7-721E-ED0D-35F3-4450B441A2CE}"/>
              </a:ext>
            </a:extLst>
          </p:cNvPr>
          <p:cNvSpPr txBox="1"/>
          <p:nvPr/>
        </p:nvSpPr>
        <p:spPr>
          <a:xfrm>
            <a:off x="434166" y="1687285"/>
            <a:ext cx="2160621" cy="230393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2100" kern="1200">
                <a:solidFill>
                  <a:srgbClr val="FFFFFF"/>
                </a:solidFill>
                <a:latin typeface="+mj-lt"/>
                <a:ea typeface="+mj-ea"/>
                <a:cs typeface="+mj-cs"/>
              </a:rPr>
              <a:t>Delivering care is messy – complex systems, multiple interactions, multiple governance, complex feedback</a:t>
            </a:r>
          </a:p>
        </p:txBody>
      </p:sp>
      <p:pic>
        <p:nvPicPr>
          <p:cNvPr id="7" name="Picture 6">
            <a:extLst>
              <a:ext uri="{FF2B5EF4-FFF2-40B4-BE49-F238E27FC236}">
                <a16:creationId xmlns:a16="http://schemas.microsoft.com/office/drawing/2014/main" id="{708C9E85-35A8-0618-A351-AB2F9719499C}"/>
              </a:ext>
            </a:extLst>
          </p:cNvPr>
          <p:cNvPicPr>
            <a:picLocks noChangeAspect="1"/>
          </p:cNvPicPr>
          <p:nvPr/>
        </p:nvPicPr>
        <p:blipFill>
          <a:blip r:embed="rId2"/>
          <a:stretch>
            <a:fillRect/>
          </a:stretch>
        </p:blipFill>
        <p:spPr>
          <a:xfrm>
            <a:off x="3477279" y="350406"/>
            <a:ext cx="5218395" cy="4442688"/>
          </a:xfrm>
          <a:prstGeom prst="rect">
            <a:avLst/>
          </a:prstGeom>
        </p:spPr>
      </p:pic>
    </p:spTree>
    <p:extLst>
      <p:ext uri="{BB962C8B-B14F-4D97-AF65-F5344CB8AC3E}">
        <p14:creationId xmlns:p14="http://schemas.microsoft.com/office/powerpoint/2010/main" val="2722296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extBox 1">
            <a:extLst>
              <a:ext uri="{FF2B5EF4-FFF2-40B4-BE49-F238E27FC236}">
                <a16:creationId xmlns:a16="http://schemas.microsoft.com/office/drawing/2014/main" id="{6DE76E67-3D78-083A-F7D4-C5DE655E1428}"/>
              </a:ext>
            </a:extLst>
          </p:cNvPr>
          <p:cNvGraphicFramePr/>
          <p:nvPr>
            <p:extLst>
              <p:ext uri="{D42A27DB-BD31-4B8C-83A1-F6EECF244321}">
                <p14:modId xmlns:p14="http://schemas.microsoft.com/office/powerpoint/2010/main" val="676718742"/>
              </p:ext>
            </p:extLst>
          </p:nvPr>
        </p:nvGraphicFramePr>
        <p:xfrm>
          <a:off x="1009291" y="817424"/>
          <a:ext cx="7670946" cy="341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6433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5900" y="205740"/>
            <a:ext cx="6829370" cy="715581"/>
          </a:xfrm>
          <a:prstGeom prst="rect">
            <a:avLst/>
          </a:prstGeom>
          <a:noFill/>
        </p:spPr>
        <p:txBody>
          <a:bodyPr wrap="none">
            <a:spAutoFit/>
          </a:bodyPr>
          <a:lstStyle/>
          <a:p>
            <a:pPr>
              <a:defRPr sz="3600" b="1"/>
            </a:pPr>
            <a:r>
              <a:rPr sz="2700"/>
              <a:t>OpenPrescribing: NHS Medicines Data at Scale</a:t>
            </a:r>
          </a:p>
          <a:p>
            <a:pPr>
              <a:defRPr sz="1800" i="1"/>
            </a:pPr>
            <a:r>
              <a:rPr sz="1350"/>
              <a:t>An open national resource for health data science, quality improvement and policy</a:t>
            </a:r>
          </a:p>
        </p:txBody>
      </p:sp>
      <p:sp>
        <p:nvSpPr>
          <p:cNvPr id="3" name="Rounded Rectangle 2"/>
          <p:cNvSpPr/>
          <p:nvPr/>
        </p:nvSpPr>
        <p:spPr>
          <a:xfrm>
            <a:off x="1485900" y="1234440"/>
            <a:ext cx="1508760" cy="2057400"/>
          </a:xfrm>
          <a:prstGeom prst="roundRect">
            <a:avLst/>
          </a:prstGeom>
          <a:solidFill>
            <a:srgbClr val="0072C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defRPr>
            </a:pPr>
            <a:r>
              <a:rPr sz="1350"/>
              <a:t>DATA</a:t>
            </a:r>
          </a:p>
          <a:p>
            <a:pPr algn="ctr">
              <a:defRPr sz="1400">
                <a:solidFill>
                  <a:srgbClr val="FFFFFF"/>
                </a:solidFill>
              </a:defRPr>
            </a:pPr>
            <a:r>
              <a:rPr sz="1050"/>
              <a:t>Monthly open prescribing data</a:t>
            </a:r>
            <a:br>
              <a:rPr sz="1050"/>
            </a:br>
            <a:r>
              <a:rPr sz="1050"/>
              <a:t>All GP practices in England</a:t>
            </a:r>
          </a:p>
        </p:txBody>
      </p:sp>
      <p:sp>
        <p:nvSpPr>
          <p:cNvPr id="4" name="Rounded Rectangle 3"/>
          <p:cNvSpPr/>
          <p:nvPr/>
        </p:nvSpPr>
        <p:spPr>
          <a:xfrm>
            <a:off x="3097530" y="1234440"/>
            <a:ext cx="1508760" cy="2057400"/>
          </a:xfrm>
          <a:prstGeom prst="roundRect">
            <a:avLst/>
          </a:prstGeom>
          <a:solidFill>
            <a:srgbClr val="0099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defRPr>
            </a:pPr>
            <a:r>
              <a:rPr sz="1350"/>
              <a:t>SCALE</a:t>
            </a:r>
          </a:p>
          <a:p>
            <a:pPr algn="ctr">
              <a:defRPr sz="1400">
                <a:solidFill>
                  <a:srgbClr val="FFFFFF"/>
                </a:solidFill>
              </a:defRPr>
            </a:pPr>
            <a:r>
              <a:rPr sz="1050"/>
              <a:t>Millions of prescription rows</a:t>
            </a:r>
            <a:br>
              <a:rPr sz="1050"/>
            </a:br>
            <a:r>
              <a:rPr sz="1050"/>
              <a:t>Longitudinal, national coverage</a:t>
            </a:r>
          </a:p>
        </p:txBody>
      </p:sp>
      <p:sp>
        <p:nvSpPr>
          <p:cNvPr id="5" name="Rounded Rectangle 4"/>
          <p:cNvSpPr/>
          <p:nvPr/>
        </p:nvSpPr>
        <p:spPr>
          <a:xfrm>
            <a:off x="4709160" y="1234440"/>
            <a:ext cx="1508760" cy="2057400"/>
          </a:xfrm>
          <a:prstGeom prst="round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defRPr>
            </a:pPr>
            <a:r>
              <a:rPr sz="1350"/>
              <a:t>METHODS</a:t>
            </a:r>
          </a:p>
          <a:p>
            <a:pPr algn="ctr">
              <a:defRPr sz="1400">
                <a:solidFill>
                  <a:srgbClr val="FFFFFF"/>
                </a:solidFill>
              </a:defRPr>
            </a:pPr>
            <a:r>
              <a:rPr sz="1050"/>
              <a:t>EDA • variation • time‑series</a:t>
            </a:r>
            <a:br>
              <a:rPr sz="1050"/>
            </a:br>
            <a:r>
              <a:rPr sz="1050"/>
              <a:t>Benchmarking &amp; safety signals</a:t>
            </a:r>
          </a:p>
        </p:txBody>
      </p:sp>
      <p:sp>
        <p:nvSpPr>
          <p:cNvPr id="6" name="Rounded Rectangle 5"/>
          <p:cNvSpPr/>
          <p:nvPr/>
        </p:nvSpPr>
        <p:spPr>
          <a:xfrm>
            <a:off x="6320790" y="1234440"/>
            <a:ext cx="1508760" cy="2057400"/>
          </a:xfrm>
          <a:prstGeom prst="round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defRPr>
            </a:pPr>
            <a:r>
              <a:rPr sz="1350"/>
              <a:t>IMPACT</a:t>
            </a:r>
          </a:p>
          <a:p>
            <a:pPr algn="ctr">
              <a:defRPr sz="1400">
                <a:solidFill>
                  <a:srgbClr val="FFFFFF"/>
                </a:solidFill>
              </a:defRPr>
            </a:pPr>
            <a:r>
              <a:rPr sz="1050"/>
              <a:t>Medicines safety</a:t>
            </a:r>
            <a:br>
              <a:rPr sz="1050"/>
            </a:br>
            <a:r>
              <a:rPr sz="1050"/>
              <a:t>Cost &amp; unwarranted variation</a:t>
            </a:r>
          </a:p>
        </p:txBody>
      </p:sp>
      <p:sp>
        <p:nvSpPr>
          <p:cNvPr id="7" name="TextBox 6"/>
          <p:cNvSpPr txBox="1"/>
          <p:nvPr/>
        </p:nvSpPr>
        <p:spPr>
          <a:xfrm>
            <a:off x="2122452" y="3566160"/>
            <a:ext cx="4899098" cy="230832"/>
          </a:xfrm>
          <a:prstGeom prst="rect">
            <a:avLst/>
          </a:prstGeom>
          <a:noFill/>
        </p:spPr>
        <p:txBody>
          <a:bodyPr wrap="none">
            <a:spAutoFit/>
          </a:bodyPr>
          <a:lstStyle/>
          <a:p>
            <a:pPr algn="ctr">
              <a:defRPr sz="1200"/>
            </a:pPr>
            <a:r>
              <a:rPr sz="900"/>
              <a:t>Accessible via OpenPrescribing.net • Bennett Institute for Applied Data Science, University of Oxford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9B497-569C-1D96-0681-66976D28A585}"/>
            </a:ext>
          </a:extLst>
        </p:cNvPr>
        <p:cNvGrpSpPr/>
        <p:nvPr/>
      </p:nvGrpSpPr>
      <p:grpSpPr>
        <a:xfrm>
          <a:off x="0" y="0"/>
          <a:ext cx="0" cy="0"/>
          <a:chOff x="0" y="0"/>
          <a:chExt cx="0" cy="0"/>
        </a:xfrm>
      </p:grpSpPr>
      <p:graphicFrame>
        <p:nvGraphicFramePr>
          <p:cNvPr id="4" name="TextBox 1">
            <a:extLst>
              <a:ext uri="{FF2B5EF4-FFF2-40B4-BE49-F238E27FC236}">
                <a16:creationId xmlns:a16="http://schemas.microsoft.com/office/drawing/2014/main" id="{7552D014-FB6C-32CF-52A6-71EE4C5B89A9}"/>
              </a:ext>
            </a:extLst>
          </p:cNvPr>
          <p:cNvGraphicFramePr/>
          <p:nvPr/>
        </p:nvGraphicFramePr>
        <p:xfrm>
          <a:off x="1463040" y="828339"/>
          <a:ext cx="5443541" cy="2031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5653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190252"/>
            <a:ext cx="1370728" cy="1032741"/>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316609"/>
            <a:ext cx="484026" cy="48402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491355"/>
            <a:ext cx="515604" cy="51560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11062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Isosceles Triangle 2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4586625"/>
            <a:ext cx="1120884" cy="5568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AEDCF32-B658-9F40-787B-093213B4DC57}"/>
              </a:ext>
            </a:extLst>
          </p:cNvPr>
          <p:cNvPicPr>
            <a:picLocks noChangeAspect="1"/>
          </p:cNvPicPr>
          <p:nvPr/>
        </p:nvPicPr>
        <p:blipFill>
          <a:blip r:embed="rId2"/>
          <a:stretch>
            <a:fillRect/>
          </a:stretch>
        </p:blipFill>
        <p:spPr>
          <a:xfrm>
            <a:off x="2155677" y="508673"/>
            <a:ext cx="5065976" cy="1811086"/>
          </a:xfrm>
          <a:prstGeom prst="rect">
            <a:avLst/>
          </a:prstGeom>
          <a:ln>
            <a:noFill/>
          </a:ln>
        </p:spPr>
      </p:pic>
      <p:sp>
        <p:nvSpPr>
          <p:cNvPr id="23" name="Isosceles Triangle 2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4839857"/>
            <a:ext cx="611177" cy="303643"/>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AA787BB-31A6-DB39-C2A0-C0605C38124F}"/>
              </a:ext>
            </a:extLst>
          </p:cNvPr>
          <p:cNvPicPr>
            <a:picLocks noChangeAspect="1"/>
          </p:cNvPicPr>
          <p:nvPr/>
        </p:nvPicPr>
        <p:blipFill>
          <a:blip r:embed="rId3"/>
          <a:stretch>
            <a:fillRect/>
          </a:stretch>
        </p:blipFill>
        <p:spPr>
          <a:xfrm>
            <a:off x="2155676" y="2828432"/>
            <a:ext cx="5065977" cy="1815754"/>
          </a:xfrm>
          <a:prstGeom prst="rect">
            <a:avLst/>
          </a:prstGeom>
        </p:spPr>
      </p:pic>
    </p:spTree>
    <p:extLst>
      <p:ext uri="{BB962C8B-B14F-4D97-AF65-F5344CB8AC3E}">
        <p14:creationId xmlns:p14="http://schemas.microsoft.com/office/powerpoint/2010/main" val="1467161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4A6581-D278-6A69-AA1E-520287830A70}"/>
              </a:ext>
            </a:extLst>
          </p:cNvPr>
          <p:cNvPicPr>
            <a:picLocks noChangeAspect="1"/>
          </p:cNvPicPr>
          <p:nvPr/>
        </p:nvPicPr>
        <p:blipFill>
          <a:blip r:embed="rId2"/>
          <a:stretch>
            <a:fillRect/>
          </a:stretch>
        </p:blipFill>
        <p:spPr>
          <a:xfrm>
            <a:off x="1209366" y="559422"/>
            <a:ext cx="4984955" cy="1786714"/>
          </a:xfrm>
          <a:prstGeom prst="rect">
            <a:avLst/>
          </a:prstGeom>
        </p:spPr>
      </p:pic>
      <p:pic>
        <p:nvPicPr>
          <p:cNvPr id="5" name="Picture 4">
            <a:extLst>
              <a:ext uri="{FF2B5EF4-FFF2-40B4-BE49-F238E27FC236}">
                <a16:creationId xmlns:a16="http://schemas.microsoft.com/office/drawing/2014/main" id="{1A525B6C-96DF-0CC3-C46F-4C4DAB15EE02}"/>
              </a:ext>
            </a:extLst>
          </p:cNvPr>
          <p:cNvPicPr>
            <a:picLocks noChangeAspect="1"/>
          </p:cNvPicPr>
          <p:nvPr/>
        </p:nvPicPr>
        <p:blipFill>
          <a:blip r:embed="rId3"/>
          <a:stretch>
            <a:fillRect/>
          </a:stretch>
        </p:blipFill>
        <p:spPr>
          <a:xfrm>
            <a:off x="1209367" y="2382164"/>
            <a:ext cx="4984954" cy="1786714"/>
          </a:xfrm>
          <a:prstGeom prst="rect">
            <a:avLst/>
          </a:prstGeom>
        </p:spPr>
      </p:pic>
    </p:spTree>
    <p:extLst>
      <p:ext uri="{BB962C8B-B14F-4D97-AF65-F5344CB8AC3E}">
        <p14:creationId xmlns:p14="http://schemas.microsoft.com/office/powerpoint/2010/main" val="1638156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530289" cy="5143500"/>
            <a:chOff x="651279" y="598259"/>
            <a:chExt cx="10889442" cy="5680742"/>
          </a:xfrm>
        </p:grpSpPr>
        <p:sp>
          <p:nvSpPr>
            <p:cNvPr id="26"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5143498"/>
            <a:chOff x="0" y="0"/>
            <a:chExt cx="12188952" cy="6858000"/>
          </a:xfrm>
        </p:grpSpPr>
        <p:sp>
          <p:nvSpPr>
            <p:cNvPr id="30" name="Freeform: Shape 29">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Freeform: Shape 33">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34">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35">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graphicFrame>
        <p:nvGraphicFramePr>
          <p:cNvPr id="16" name="TextBox 1">
            <a:extLst>
              <a:ext uri="{FF2B5EF4-FFF2-40B4-BE49-F238E27FC236}">
                <a16:creationId xmlns:a16="http://schemas.microsoft.com/office/drawing/2014/main" id="{CBE5D566-BD73-116B-A258-DEFF01EFEF5F}"/>
              </a:ext>
            </a:extLst>
          </p:cNvPr>
          <p:cNvGraphicFramePr/>
          <p:nvPr>
            <p:extLst>
              <p:ext uri="{D42A27DB-BD31-4B8C-83A1-F6EECF244321}">
                <p14:modId xmlns:p14="http://schemas.microsoft.com/office/powerpoint/2010/main" val="1801777966"/>
              </p:ext>
            </p:extLst>
          </p:nvPr>
        </p:nvGraphicFramePr>
        <p:xfrm>
          <a:off x="1163056" y="258467"/>
          <a:ext cx="4775935" cy="4804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6243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b4257c5-c1bb-4f42-817a-c5ed313d623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8F6673513213E47851DA09FACF84433" ma:contentTypeVersion="15" ma:contentTypeDescription="Create a new document." ma:contentTypeScope="" ma:versionID="885c613f35d922b0687a7614625d1e96">
  <xsd:schema xmlns:xsd="http://www.w3.org/2001/XMLSchema" xmlns:xs="http://www.w3.org/2001/XMLSchema" xmlns:p="http://schemas.microsoft.com/office/2006/metadata/properties" xmlns:ns3="db4257c5-c1bb-4f42-817a-c5ed313d6230" xmlns:ns4="9602c977-acf6-48c5-b880-35b91e2e04d9" targetNamespace="http://schemas.microsoft.com/office/2006/metadata/properties" ma:root="true" ma:fieldsID="01a72edc5c0683475cbb2e6418edd13d" ns3:_="" ns4:_="">
    <xsd:import namespace="db4257c5-c1bb-4f42-817a-c5ed313d6230"/>
    <xsd:import namespace="9602c977-acf6-48c5-b880-35b91e2e04d9"/>
    <xsd:element name="properties">
      <xsd:complexType>
        <xsd:sequence>
          <xsd:element name="documentManagement">
            <xsd:complexType>
              <xsd:all>
                <xsd:element ref="ns3:MediaServiceMetadata" minOccurs="0"/>
                <xsd:element ref="ns3:MediaServiceFastMetadata" minOccurs="0"/>
                <xsd:element ref="ns3:MediaLengthInSeconds" minOccurs="0"/>
                <xsd:element ref="ns3:MediaServiceAutoKeyPoints" minOccurs="0"/>
                <xsd:element ref="ns3:MediaServiceKeyPoints"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element ref="ns3:MediaServiceDateTaken" minOccurs="0"/>
                <xsd:element ref="ns3:MediaServiceSystem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4257c5-c1bb-4f42-817a-c5ed313d62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_activity" ma:index="16" nillable="true" ma:displayName="_activity" ma:hidden="true" ma:internalName="_activity">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02c977-acf6-48c5-b880-35b91e2e04d9"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6FB6AA-FDE7-49A7-A85D-73271913F706}">
  <ds:schemaRefs>
    <ds:schemaRef ds:uri="9602c977-acf6-48c5-b880-35b91e2e04d9"/>
    <ds:schemaRef ds:uri="http://schemas.microsoft.com/office/infopath/2007/PartnerControls"/>
    <ds:schemaRef ds:uri="http://www.w3.org/XML/1998/namespace"/>
    <ds:schemaRef ds:uri="http://purl.org/dc/terms/"/>
    <ds:schemaRef ds:uri="http://schemas.microsoft.com/office/2006/documentManagement/types"/>
    <ds:schemaRef ds:uri="http://schemas.microsoft.com/office/2006/metadata/properties"/>
    <ds:schemaRef ds:uri="db4257c5-c1bb-4f42-817a-c5ed313d6230"/>
    <ds:schemaRef ds:uri="http://schemas.openxmlformats.org/package/2006/metadata/core-properties"/>
    <ds:schemaRef ds:uri="http://purl.org/dc/dcmitype/"/>
    <ds:schemaRef ds:uri="http://purl.org/dc/elements/1.1/"/>
  </ds:schemaRefs>
</ds:datastoreItem>
</file>

<file path=customXml/itemProps2.xml><?xml version="1.0" encoding="utf-8"?>
<ds:datastoreItem xmlns:ds="http://schemas.openxmlformats.org/officeDocument/2006/customXml" ds:itemID="{B84A8B80-F3A0-4835-8589-F2BE068D9FC1}">
  <ds:schemaRefs>
    <ds:schemaRef ds:uri="http://schemas.microsoft.com/sharepoint/v3/contenttype/forms"/>
  </ds:schemaRefs>
</ds:datastoreItem>
</file>

<file path=customXml/itemProps3.xml><?xml version="1.0" encoding="utf-8"?>
<ds:datastoreItem xmlns:ds="http://schemas.openxmlformats.org/officeDocument/2006/customXml" ds:itemID="{F4C4C6A1-6E87-4A23-A1EB-AB77198E5619}">
  <ds:schemaRefs>
    <ds:schemaRef ds:uri="9602c977-acf6-48c5-b880-35b91e2e04d9"/>
    <ds:schemaRef ds:uri="db4257c5-c1bb-4f42-817a-c5ed313d623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195</TotalTime>
  <Words>530</Words>
  <Application>Microsoft Office PowerPoint</Application>
  <PresentationFormat>On-screen Show (16:9)</PresentationFormat>
  <Paragraphs>87</Paragraphs>
  <Slides>13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BRASS</dc:creator>
  <cp:lastModifiedBy>Andrew Brass</cp:lastModifiedBy>
  <cp:revision>2</cp:revision>
  <dcterms:created xsi:type="dcterms:W3CDTF">2026-05-14T07:15:21Z</dcterms:created>
  <dcterms:modified xsi:type="dcterms:W3CDTF">2026-05-14T21:58:29Z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0x01010038F6673513213E47851DA09FACF84433</vt:lpwstr>
  </property>
</Properties>
</file>