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60" r:id="rId2"/>
    <p:sldId id="269" r:id="rId3"/>
    <p:sldId id="270" r:id="rId4"/>
    <p:sldId id="282" r:id="rId5"/>
    <p:sldId id="272" r:id="rId6"/>
    <p:sldId id="271" r:id="rId7"/>
    <p:sldId id="275" r:id="rId8"/>
    <p:sldId id="273" r:id="rId9"/>
    <p:sldId id="274" r:id="rId10"/>
    <p:sldId id="278" r:id="rId11"/>
    <p:sldId id="279" r:id="rId12"/>
    <p:sldId id="280" r:id="rId13"/>
    <p:sldId id="281" r:id="rId14"/>
    <p:sldId id="28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99"/>
    <p:restoredTop sz="94654"/>
  </p:normalViewPr>
  <p:slideViewPr>
    <p:cSldViewPr snapToGrid="0">
      <p:cViewPr varScale="1">
        <p:scale>
          <a:sx n="136" d="100"/>
          <a:sy n="136" d="100"/>
        </p:scale>
        <p:origin x="16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56EE01-6D13-2443-958B-7082FC042C6C}" type="datetimeFigureOut">
              <a:rPr lang="en-US" smtClean="0"/>
              <a:t>5/14/26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045F9-9DF2-904E-BFE9-C343586C3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189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02AD9B-210B-A545-8A1E-463FED0920B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904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8DC66-4498-266B-2931-29B6C6475B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F5CAB3-CBD1-5973-E443-01DF72043E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5E162A-8ED8-EF8E-4E9E-BB8340BDD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28C5E-F7FC-9B4C-B68C-3883CE278F09}" type="datetimeFigureOut">
              <a:rPr lang="en-US" smtClean="0"/>
              <a:t>5/14/26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B03B2-02FC-BDAF-58F7-E4F9FEFE5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1E243-D0D2-13D9-D663-2F8CEF76E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117A-9526-2241-B5B8-84B6E68B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61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7B9DF-3FAE-5D52-606B-369F69D21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79099-ED8F-1162-4EEC-96870CE4E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148C0-EADA-AD63-22F5-CCD630EE1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28C5E-F7FC-9B4C-B68C-3883CE278F09}" type="datetimeFigureOut">
              <a:rPr lang="en-US" smtClean="0"/>
              <a:t>5/14/26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31B8B-5CA0-B173-2DFE-D14736ECD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1A85-BB6A-DBEF-8D3C-FD68F8BF3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117A-9526-2241-B5B8-84B6E68B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4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0D6AF-4A61-73AF-72FC-DB0D7999E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3F939B-2F9C-EC38-D8D0-8D4E2BF36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6EADD-8FA3-B4DC-55A1-C9AF585C0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28C5E-F7FC-9B4C-B68C-3883CE278F09}" type="datetimeFigureOut">
              <a:rPr lang="en-US" smtClean="0"/>
              <a:t>5/14/26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AFAAEC-B388-AEB5-5D90-652AA40B8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275208-6A66-F71F-CDAC-94BC2C2EE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117A-9526-2241-B5B8-84B6E68B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747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1516D-5F7E-4EDF-EA38-1341A351C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8ACD3-1E6F-70FB-85DD-017EE52473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2488FE-E4FA-257C-B892-723EF28489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B38422-EB99-1D54-CC2E-E22AF777F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28C5E-F7FC-9B4C-B68C-3883CE278F09}" type="datetimeFigureOut">
              <a:rPr lang="en-US" smtClean="0"/>
              <a:t>5/14/26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9239A-26D0-EDB4-9B40-8DABD127B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6CE3B8-87F3-4FCC-CEF1-5DC175A25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117A-9526-2241-B5B8-84B6E68B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571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799B2-211B-7059-646A-70851D4C6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337DA0-FBC7-20B5-4F77-202559E49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286E60-1C73-79FF-12E5-257DA8FF91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9A86A5-EB5A-6794-8086-AF8C1D6329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5C9E05-01FB-C72A-2E98-14C0FEF481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FFABD5-B3B7-A963-CCEB-094515520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28C5E-F7FC-9B4C-B68C-3883CE278F09}" type="datetimeFigureOut">
              <a:rPr lang="en-US" smtClean="0"/>
              <a:t>5/14/26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B2C7DE-5DC0-EAF9-A397-D30FB0FD5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600516-F343-E03D-39EB-DB2ABDD95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117A-9526-2241-B5B8-84B6E68B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61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9637D-4866-2223-5E90-5BA8B3280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E0F0F6-4B7A-3F80-9EB0-916B1D121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28C5E-F7FC-9B4C-B68C-3883CE278F09}" type="datetimeFigureOut">
              <a:rPr lang="en-US" smtClean="0"/>
              <a:t>5/14/26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3760F5-E8EA-29E7-2AE8-F63CED0DA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4A34FB-DF5E-AEC4-34F3-5ED043B5E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117A-9526-2241-B5B8-84B6E68B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202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147991-0248-7E24-5EEA-45EB680DD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28C5E-F7FC-9B4C-B68C-3883CE278F09}" type="datetimeFigureOut">
              <a:rPr lang="en-US" smtClean="0"/>
              <a:t>5/14/26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6AF17E-980E-D460-BEBB-5CEB52F96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C55182-1CD9-F5F8-AADA-3EB383856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117A-9526-2241-B5B8-84B6E68B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119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7887E-AC91-F1BF-D159-3924846B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D3E51-343C-60DC-DBF8-C54A48A0E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B542A-16F6-1618-71D7-4094711EC4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98970E-E4D6-4518-8596-8B86F5315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28C5E-F7FC-9B4C-B68C-3883CE278F09}" type="datetimeFigureOut">
              <a:rPr lang="en-US" smtClean="0"/>
              <a:t>5/14/26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93CC06-FDA3-A0FF-217A-BFF0E6292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76AEB9-C491-89A6-F3E8-3C00B28E8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117A-9526-2241-B5B8-84B6E68B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52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8D847-A8D3-EF11-232C-53DB696F6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D29A34-579C-B26C-FD3B-AE5C3F267D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A95E3-8029-DAD0-E228-3A5E4D18D9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AC52DA-7D9E-F2CD-EBC8-69AE568A9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28C5E-F7FC-9B4C-B68C-3883CE278F09}" type="datetimeFigureOut">
              <a:rPr lang="en-US" smtClean="0"/>
              <a:t>5/14/26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74C281-3310-9C2E-BFA2-669089528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2C2E41-6085-48C0-50B1-0090F20BA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117A-9526-2241-B5B8-84B6E68B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638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0BC59-1615-16B0-6E38-6E9CF8991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78A369-1113-9A97-C0CF-C5AFE9BFA8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04C5D6-22FD-36DB-75B8-0AAD880DB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28C5E-F7FC-9B4C-B68C-3883CE278F09}" type="datetimeFigureOut">
              <a:rPr lang="en-US" smtClean="0"/>
              <a:t>5/14/26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4E74B7-945B-4A03-3698-23BA45DFC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0677A-678C-0B84-CE94-D16F26643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117A-9526-2241-B5B8-84B6E68B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588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D4F4F2-3062-2312-807A-931EF4CC21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60DEB1-C305-0DA8-F99F-655223794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29585-E5E9-E80B-6E0C-806395F69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28C5E-F7FC-9B4C-B68C-3883CE278F09}" type="datetimeFigureOut">
              <a:rPr lang="en-US" smtClean="0"/>
              <a:t>5/14/26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E37B5-A7C7-C031-E47A-DE70F23A5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DFF098-E273-EB26-6E3D-6E451DDB5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117A-9526-2241-B5B8-84B6E68B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731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CC1AB9-1A54-D671-2138-F96995E6E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03CA4F-7A7A-28A3-0F50-AB01086CC3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A5FC4-947F-A068-9F9F-76D9E0383A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028C5E-F7FC-9B4C-B68C-3883CE278F09}" type="datetimeFigureOut">
              <a:rPr lang="en-US" smtClean="0"/>
              <a:t>5/14/26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6EC66-6CB5-FFB6-312C-6C5ED8493A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E55572-FCF9-78F0-85A1-0044101C47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E3117A-9526-2241-B5B8-84B6E68B2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61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s.lise@ucl.ac.uk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56"/>
          <a:stretch/>
        </p:blipFill>
        <p:spPr>
          <a:xfrm>
            <a:off x="5616448" y="1652473"/>
            <a:ext cx="6575552" cy="5217885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0" y="1"/>
            <a:ext cx="12192000" cy="1637414"/>
            <a:chOff x="0" y="-66259"/>
            <a:chExt cx="9144000" cy="1228060"/>
          </a:xfrm>
        </p:grpSpPr>
        <p:sp>
          <p:nvSpPr>
            <p:cNvPr id="30" name="Freeform 24"/>
            <p:cNvSpPr>
              <a:spLocks/>
            </p:cNvSpPr>
            <p:nvPr/>
          </p:nvSpPr>
          <p:spPr bwMode="auto">
            <a:xfrm>
              <a:off x="0" y="-66259"/>
              <a:ext cx="9144000" cy="1228060"/>
            </a:xfrm>
            <a:custGeom>
              <a:avLst/>
              <a:gdLst>
                <a:gd name="T0" fmla="*/ 0 w 1123"/>
                <a:gd name="T1" fmla="*/ 0 h 151"/>
                <a:gd name="T2" fmla="*/ 0 w 1123"/>
                <a:gd name="T3" fmla="*/ 151 h 151"/>
                <a:gd name="T4" fmla="*/ 844 w 1123"/>
                <a:gd name="T5" fmla="*/ 151 h 151"/>
                <a:gd name="T6" fmla="*/ 841 w 1123"/>
                <a:gd name="T7" fmla="*/ 148 h 151"/>
                <a:gd name="T8" fmla="*/ 832 w 1123"/>
                <a:gd name="T9" fmla="*/ 122 h 151"/>
                <a:gd name="T10" fmla="*/ 832 w 1123"/>
                <a:gd name="T11" fmla="*/ 72 h 151"/>
                <a:gd name="T12" fmla="*/ 859 w 1123"/>
                <a:gd name="T13" fmla="*/ 72 h 151"/>
                <a:gd name="T14" fmla="*/ 859 w 1123"/>
                <a:gd name="T15" fmla="*/ 124 h 151"/>
                <a:gd name="T16" fmla="*/ 863 w 1123"/>
                <a:gd name="T17" fmla="*/ 135 h 151"/>
                <a:gd name="T18" fmla="*/ 871 w 1123"/>
                <a:gd name="T19" fmla="*/ 138 h 151"/>
                <a:gd name="T20" fmla="*/ 880 w 1123"/>
                <a:gd name="T21" fmla="*/ 135 h 151"/>
                <a:gd name="T22" fmla="*/ 883 w 1123"/>
                <a:gd name="T23" fmla="*/ 124 h 151"/>
                <a:gd name="T24" fmla="*/ 883 w 1123"/>
                <a:gd name="T25" fmla="*/ 72 h 151"/>
                <a:gd name="T26" fmla="*/ 910 w 1123"/>
                <a:gd name="T27" fmla="*/ 72 h 151"/>
                <a:gd name="T28" fmla="*/ 910 w 1123"/>
                <a:gd name="T29" fmla="*/ 117 h 151"/>
                <a:gd name="T30" fmla="*/ 900 w 1123"/>
                <a:gd name="T31" fmla="*/ 148 h 151"/>
                <a:gd name="T32" fmla="*/ 897 w 1123"/>
                <a:gd name="T33" fmla="*/ 151 h 151"/>
                <a:gd name="T34" fmla="*/ 937 w 1123"/>
                <a:gd name="T35" fmla="*/ 151 h 151"/>
                <a:gd name="T36" fmla="*/ 920 w 1123"/>
                <a:gd name="T37" fmla="*/ 114 h 151"/>
                <a:gd name="T38" fmla="*/ 964 w 1123"/>
                <a:gd name="T39" fmla="*/ 69 h 151"/>
                <a:gd name="T40" fmla="*/ 998 w 1123"/>
                <a:gd name="T41" fmla="*/ 82 h 151"/>
                <a:gd name="T42" fmla="*/ 1005 w 1123"/>
                <a:gd name="T43" fmla="*/ 92 h 151"/>
                <a:gd name="T44" fmla="*/ 982 w 1123"/>
                <a:gd name="T45" fmla="*/ 103 h 151"/>
                <a:gd name="T46" fmla="*/ 965 w 1123"/>
                <a:gd name="T47" fmla="*/ 89 h 151"/>
                <a:gd name="T48" fmla="*/ 953 w 1123"/>
                <a:gd name="T49" fmla="*/ 94 h 151"/>
                <a:gd name="T50" fmla="*/ 947 w 1123"/>
                <a:gd name="T51" fmla="*/ 113 h 151"/>
                <a:gd name="T52" fmla="*/ 965 w 1123"/>
                <a:gd name="T53" fmla="*/ 137 h 151"/>
                <a:gd name="T54" fmla="*/ 982 w 1123"/>
                <a:gd name="T55" fmla="*/ 123 h 151"/>
                <a:gd name="T56" fmla="*/ 1005 w 1123"/>
                <a:gd name="T57" fmla="*/ 134 h 151"/>
                <a:gd name="T58" fmla="*/ 997 w 1123"/>
                <a:gd name="T59" fmla="*/ 146 h 151"/>
                <a:gd name="T60" fmla="*/ 991 w 1123"/>
                <a:gd name="T61" fmla="*/ 151 h 151"/>
                <a:gd name="T62" fmla="*/ 1016 w 1123"/>
                <a:gd name="T63" fmla="*/ 151 h 151"/>
                <a:gd name="T64" fmla="*/ 1016 w 1123"/>
                <a:gd name="T65" fmla="*/ 72 h 151"/>
                <a:gd name="T66" fmla="*/ 1042 w 1123"/>
                <a:gd name="T67" fmla="*/ 72 h 151"/>
                <a:gd name="T68" fmla="*/ 1042 w 1123"/>
                <a:gd name="T69" fmla="*/ 134 h 151"/>
                <a:gd name="T70" fmla="*/ 1077 w 1123"/>
                <a:gd name="T71" fmla="*/ 134 h 151"/>
                <a:gd name="T72" fmla="*/ 1077 w 1123"/>
                <a:gd name="T73" fmla="*/ 151 h 151"/>
                <a:gd name="T74" fmla="*/ 1123 w 1123"/>
                <a:gd name="T75" fmla="*/ 151 h 151"/>
                <a:gd name="T76" fmla="*/ 1123 w 1123"/>
                <a:gd name="T77" fmla="*/ 0 h 151"/>
                <a:gd name="T78" fmla="*/ 0 w 1123"/>
                <a:gd name="T7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23" h="151">
                  <a:moveTo>
                    <a:pt x="0" y="0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844" y="151"/>
                    <a:pt x="844" y="151"/>
                    <a:pt x="844" y="151"/>
                  </a:cubicBezTo>
                  <a:cubicBezTo>
                    <a:pt x="843" y="150"/>
                    <a:pt x="842" y="149"/>
                    <a:pt x="841" y="148"/>
                  </a:cubicBezTo>
                  <a:cubicBezTo>
                    <a:pt x="833" y="140"/>
                    <a:pt x="833" y="131"/>
                    <a:pt x="832" y="122"/>
                  </a:cubicBezTo>
                  <a:cubicBezTo>
                    <a:pt x="832" y="72"/>
                    <a:pt x="832" y="72"/>
                    <a:pt x="832" y="72"/>
                  </a:cubicBezTo>
                  <a:cubicBezTo>
                    <a:pt x="859" y="72"/>
                    <a:pt x="859" y="72"/>
                    <a:pt x="859" y="72"/>
                  </a:cubicBezTo>
                  <a:cubicBezTo>
                    <a:pt x="859" y="124"/>
                    <a:pt x="859" y="124"/>
                    <a:pt x="859" y="124"/>
                  </a:cubicBezTo>
                  <a:cubicBezTo>
                    <a:pt x="859" y="128"/>
                    <a:pt x="860" y="132"/>
                    <a:pt x="863" y="135"/>
                  </a:cubicBezTo>
                  <a:cubicBezTo>
                    <a:pt x="865" y="137"/>
                    <a:pt x="868" y="138"/>
                    <a:pt x="871" y="138"/>
                  </a:cubicBezTo>
                  <a:cubicBezTo>
                    <a:pt x="875" y="138"/>
                    <a:pt x="878" y="136"/>
                    <a:pt x="880" y="135"/>
                  </a:cubicBezTo>
                  <a:cubicBezTo>
                    <a:pt x="883" y="132"/>
                    <a:pt x="883" y="128"/>
                    <a:pt x="883" y="124"/>
                  </a:cubicBezTo>
                  <a:cubicBezTo>
                    <a:pt x="883" y="72"/>
                    <a:pt x="883" y="72"/>
                    <a:pt x="883" y="72"/>
                  </a:cubicBezTo>
                  <a:cubicBezTo>
                    <a:pt x="910" y="72"/>
                    <a:pt x="910" y="72"/>
                    <a:pt x="910" y="72"/>
                  </a:cubicBezTo>
                  <a:cubicBezTo>
                    <a:pt x="910" y="117"/>
                    <a:pt x="910" y="117"/>
                    <a:pt x="910" y="117"/>
                  </a:cubicBezTo>
                  <a:cubicBezTo>
                    <a:pt x="910" y="126"/>
                    <a:pt x="910" y="139"/>
                    <a:pt x="900" y="148"/>
                  </a:cubicBezTo>
                  <a:cubicBezTo>
                    <a:pt x="899" y="149"/>
                    <a:pt x="898" y="150"/>
                    <a:pt x="897" y="151"/>
                  </a:cubicBezTo>
                  <a:cubicBezTo>
                    <a:pt x="937" y="151"/>
                    <a:pt x="937" y="151"/>
                    <a:pt x="937" y="151"/>
                  </a:cubicBezTo>
                  <a:cubicBezTo>
                    <a:pt x="925" y="142"/>
                    <a:pt x="920" y="128"/>
                    <a:pt x="920" y="114"/>
                  </a:cubicBezTo>
                  <a:cubicBezTo>
                    <a:pt x="920" y="92"/>
                    <a:pt x="935" y="69"/>
                    <a:pt x="964" y="69"/>
                  </a:cubicBezTo>
                  <a:cubicBezTo>
                    <a:pt x="976" y="69"/>
                    <a:pt x="989" y="73"/>
                    <a:pt x="998" y="82"/>
                  </a:cubicBezTo>
                  <a:cubicBezTo>
                    <a:pt x="1001" y="86"/>
                    <a:pt x="1003" y="89"/>
                    <a:pt x="1005" y="92"/>
                  </a:cubicBezTo>
                  <a:cubicBezTo>
                    <a:pt x="982" y="103"/>
                    <a:pt x="982" y="103"/>
                    <a:pt x="982" y="103"/>
                  </a:cubicBezTo>
                  <a:cubicBezTo>
                    <a:pt x="980" y="98"/>
                    <a:pt x="976" y="89"/>
                    <a:pt x="965" y="89"/>
                  </a:cubicBezTo>
                  <a:cubicBezTo>
                    <a:pt x="959" y="89"/>
                    <a:pt x="955" y="92"/>
                    <a:pt x="953" y="94"/>
                  </a:cubicBezTo>
                  <a:cubicBezTo>
                    <a:pt x="947" y="100"/>
                    <a:pt x="947" y="109"/>
                    <a:pt x="947" y="113"/>
                  </a:cubicBezTo>
                  <a:cubicBezTo>
                    <a:pt x="947" y="125"/>
                    <a:pt x="952" y="137"/>
                    <a:pt x="965" y="137"/>
                  </a:cubicBezTo>
                  <a:cubicBezTo>
                    <a:pt x="977" y="137"/>
                    <a:pt x="981" y="126"/>
                    <a:pt x="982" y="123"/>
                  </a:cubicBezTo>
                  <a:cubicBezTo>
                    <a:pt x="1005" y="134"/>
                    <a:pt x="1005" y="134"/>
                    <a:pt x="1005" y="134"/>
                  </a:cubicBezTo>
                  <a:cubicBezTo>
                    <a:pt x="1003" y="138"/>
                    <a:pt x="1001" y="142"/>
                    <a:pt x="997" y="146"/>
                  </a:cubicBezTo>
                  <a:cubicBezTo>
                    <a:pt x="995" y="148"/>
                    <a:pt x="993" y="150"/>
                    <a:pt x="991" y="151"/>
                  </a:cubicBezTo>
                  <a:cubicBezTo>
                    <a:pt x="1016" y="151"/>
                    <a:pt x="1016" y="151"/>
                    <a:pt x="1016" y="151"/>
                  </a:cubicBezTo>
                  <a:cubicBezTo>
                    <a:pt x="1016" y="72"/>
                    <a:pt x="1016" y="72"/>
                    <a:pt x="1016" y="72"/>
                  </a:cubicBezTo>
                  <a:cubicBezTo>
                    <a:pt x="1042" y="72"/>
                    <a:pt x="1042" y="72"/>
                    <a:pt x="1042" y="72"/>
                  </a:cubicBezTo>
                  <a:cubicBezTo>
                    <a:pt x="1042" y="134"/>
                    <a:pt x="1042" y="134"/>
                    <a:pt x="1042" y="134"/>
                  </a:cubicBezTo>
                  <a:cubicBezTo>
                    <a:pt x="1077" y="134"/>
                    <a:pt x="1077" y="134"/>
                    <a:pt x="1077" y="134"/>
                  </a:cubicBezTo>
                  <a:cubicBezTo>
                    <a:pt x="1077" y="151"/>
                    <a:pt x="1077" y="151"/>
                    <a:pt x="1077" y="151"/>
                  </a:cubicBezTo>
                  <a:cubicBezTo>
                    <a:pt x="1123" y="151"/>
                    <a:pt x="1123" y="151"/>
                    <a:pt x="1123" y="151"/>
                  </a:cubicBezTo>
                  <a:cubicBezTo>
                    <a:pt x="1123" y="0"/>
                    <a:pt x="1123" y="0"/>
                    <a:pt x="112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285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 dirty="0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420182" y="514785"/>
              <a:ext cx="257986" cy="303133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392166" y="337807"/>
            <a:ext cx="2159117" cy="225767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r>
              <a:rPr lang="en-US" sz="1467" b="1" dirty="0">
                <a:solidFill>
                  <a:schemeClr val="bg1"/>
                </a:solidFill>
                <a:latin typeface="+mj-lt"/>
                <a:cs typeface="Arial"/>
              </a:rPr>
              <a:t>DEPARTMENT OF ONCOLOGY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4399" y="4879987"/>
            <a:ext cx="43528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Stefano Lise</a:t>
            </a:r>
          </a:p>
          <a:p>
            <a:pPr defTabSz="914377"/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UCL Cancer Institute, London, UK</a:t>
            </a:r>
          </a:p>
          <a:p>
            <a:pPr defTabSz="914377"/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s.lise@ucl.ac.uk</a:t>
            </a: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77"/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77"/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Symposium on Complexity Science</a:t>
            </a:r>
          </a:p>
          <a:p>
            <a:pPr defTabSz="914377"/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15</a:t>
            </a:r>
            <a:r>
              <a:rPr lang="en-GB" sz="1600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2026</a:t>
            </a:r>
            <a:endParaRPr lang="en-GB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224399" y="2534959"/>
            <a:ext cx="5278031" cy="234502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 numCol="1" spcCol="7200000">
            <a:noAutofit/>
          </a:bodyPr>
          <a:lstStyle/>
          <a:p>
            <a:pPr>
              <a:lnSpc>
                <a:spcPct val="110000"/>
              </a:lnSpc>
            </a:pPr>
            <a:r>
              <a:rPr lang="en-GB" sz="4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Cancer as an Evolutionary Process </a:t>
            </a:r>
          </a:p>
        </p:txBody>
      </p:sp>
    </p:spTree>
    <p:extLst>
      <p:ext uri="{BB962C8B-B14F-4D97-AF65-F5344CB8AC3E}">
        <p14:creationId xmlns:p14="http://schemas.microsoft.com/office/powerpoint/2010/main" val="3158721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248A3-755F-A2CB-E1E8-B08C5DB64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643" y="111211"/>
            <a:ext cx="10515600" cy="1325563"/>
          </a:xfrm>
        </p:spPr>
        <p:txBody>
          <a:bodyPr/>
          <a:lstStyle/>
          <a:p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3A1857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How Does Cancer Develop?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8A75F-7456-0626-7F4D-C643745A8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130" y="1640274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6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Cancer is a cellular disease</a:t>
            </a:r>
          </a:p>
          <a:p>
            <a:pPr lvl="1">
              <a:lnSpc>
                <a:spcPct val="16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Cells acquire somatic mutations</a:t>
            </a:r>
          </a:p>
          <a:p>
            <a:pPr>
              <a:lnSpc>
                <a:spcPct val="16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It follows Darwinian evolutionary principles</a:t>
            </a:r>
          </a:p>
          <a:p>
            <a:pPr lvl="1">
              <a:lnSpc>
                <a:spcPct val="16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Variation</a:t>
            </a:r>
          </a:p>
          <a:p>
            <a:pPr lvl="1">
              <a:lnSpc>
                <a:spcPct val="16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Inheritance</a:t>
            </a:r>
          </a:p>
          <a:p>
            <a:pPr lvl="1">
              <a:lnSpc>
                <a:spcPct val="16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Selection  </a:t>
            </a:r>
          </a:p>
          <a:p>
            <a:pPr>
              <a:lnSpc>
                <a:spcPct val="16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It’s a dynamical, evolving system</a:t>
            </a:r>
          </a:p>
        </p:txBody>
      </p: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AAF25A72-09DB-46A3-346A-A3AA85F91ACD}"/>
              </a:ext>
            </a:extLst>
          </p:cNvPr>
          <p:cNvGrpSpPr/>
          <p:nvPr/>
        </p:nvGrpSpPr>
        <p:grpSpPr>
          <a:xfrm>
            <a:off x="9363911" y="767247"/>
            <a:ext cx="1216351" cy="1331968"/>
            <a:chOff x="9363911" y="767247"/>
            <a:chExt cx="1216351" cy="133196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B828FDD-23CD-8ACB-D7A1-684A75E4CD49}"/>
                </a:ext>
              </a:extLst>
            </p:cNvPr>
            <p:cNvGrpSpPr/>
            <p:nvPr/>
          </p:nvGrpSpPr>
          <p:grpSpPr>
            <a:xfrm rot="5400000">
              <a:off x="9787156" y="787870"/>
              <a:ext cx="402184" cy="360937"/>
              <a:chOff x="2030819" y="2806995"/>
              <a:chExt cx="489959" cy="689967"/>
            </a:xfrm>
          </p:grpSpPr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A3DDEFD8-E62B-EA2E-06CF-D7EDFADA1D91}"/>
                  </a:ext>
                </a:extLst>
              </p:cNvPr>
              <p:cNvSpPr/>
              <p:nvPr/>
            </p:nvSpPr>
            <p:spPr>
              <a:xfrm>
                <a:off x="2030819" y="2806995"/>
                <a:ext cx="489959" cy="689967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id="{4B4CE788-3EB5-9B63-C1D8-279F8F307B00}"/>
                  </a:ext>
                </a:extLst>
              </p:cNvPr>
              <p:cNvSpPr/>
              <p:nvPr/>
            </p:nvSpPr>
            <p:spPr>
              <a:xfrm>
                <a:off x="2125362" y="3015049"/>
                <a:ext cx="277883" cy="293044"/>
              </a:xfrm>
              <a:prstGeom prst="ellipse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>
                <a:solidFill>
                  <a:schemeClr val="tx2">
                    <a:lumMod val="25000"/>
                    <a:lumOff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A6395A9-46B1-A786-EFE5-F9834781275A}"/>
                </a:ext>
              </a:extLst>
            </p:cNvPr>
            <p:cNvGrpSpPr/>
            <p:nvPr/>
          </p:nvGrpSpPr>
          <p:grpSpPr>
            <a:xfrm rot="5400000">
              <a:off x="9343288" y="1717654"/>
              <a:ext cx="402184" cy="360937"/>
              <a:chOff x="2261480" y="4508108"/>
              <a:chExt cx="489959" cy="689967"/>
            </a:xfrm>
          </p:grpSpPr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8D301A2B-8283-3A11-72B1-C2E8B490DB2E}"/>
                  </a:ext>
                </a:extLst>
              </p:cNvPr>
              <p:cNvGrpSpPr/>
              <p:nvPr/>
            </p:nvGrpSpPr>
            <p:grpSpPr>
              <a:xfrm>
                <a:off x="2261480" y="4508108"/>
                <a:ext cx="489959" cy="689967"/>
                <a:chOff x="2030819" y="2806995"/>
                <a:chExt cx="489959" cy="689967"/>
              </a:xfrm>
            </p:grpSpPr>
            <p:sp>
              <p:nvSpPr>
                <p:cNvPr id="160" name="Oval 159">
                  <a:extLst>
                    <a:ext uri="{FF2B5EF4-FFF2-40B4-BE49-F238E27FC236}">
                      <a16:creationId xmlns:a16="http://schemas.microsoft.com/office/drawing/2014/main" id="{5EEE5A02-C771-E4A6-47F7-2661A1AD7544}"/>
                    </a:ext>
                  </a:extLst>
                </p:cNvPr>
                <p:cNvSpPr/>
                <p:nvPr/>
              </p:nvSpPr>
              <p:spPr>
                <a:xfrm>
                  <a:off x="2030819" y="2806995"/>
                  <a:ext cx="489959" cy="68996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1" name="Oval 160">
                  <a:extLst>
                    <a:ext uri="{FF2B5EF4-FFF2-40B4-BE49-F238E27FC236}">
                      <a16:creationId xmlns:a16="http://schemas.microsoft.com/office/drawing/2014/main" id="{411E94BC-AB6E-1022-5BBB-C6834D5CF7BE}"/>
                    </a:ext>
                  </a:extLst>
                </p:cNvPr>
                <p:cNvSpPr/>
                <p:nvPr/>
              </p:nvSpPr>
              <p:spPr>
                <a:xfrm>
                  <a:off x="2125362" y="3015049"/>
                  <a:ext cx="277883" cy="293044"/>
                </a:xfrm>
                <a:prstGeom prst="ellipse">
                  <a:avLst/>
                </a:prstGeom>
                <a:solidFill>
                  <a:schemeClr val="tx2">
                    <a:lumMod val="25000"/>
                    <a:lumOff val="75000"/>
                  </a:schemeClr>
                </a:solidFill>
                <a:ln>
                  <a:solidFill>
                    <a:schemeClr val="tx2">
                      <a:lumMod val="25000"/>
                      <a:lumOff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907074FF-E792-0610-DADC-94CB56AAD27A}"/>
                  </a:ext>
                </a:extLst>
              </p:cNvPr>
              <p:cNvSpPr/>
              <p:nvPr/>
            </p:nvSpPr>
            <p:spPr>
              <a:xfrm>
                <a:off x="2450755" y="4872681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87ADA76-9D9D-04C6-EB2C-24D4BE7E8BB5}"/>
                </a:ext>
              </a:extLst>
            </p:cNvPr>
            <p:cNvGrpSpPr/>
            <p:nvPr/>
          </p:nvGrpSpPr>
          <p:grpSpPr>
            <a:xfrm rot="5400000">
              <a:off x="10198702" y="1653414"/>
              <a:ext cx="402184" cy="360937"/>
              <a:chOff x="2030819" y="2806995"/>
              <a:chExt cx="489959" cy="689967"/>
            </a:xfrm>
          </p:grpSpPr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C4288FE3-C266-07A8-D8AF-DAAABE2C6DD2}"/>
                  </a:ext>
                </a:extLst>
              </p:cNvPr>
              <p:cNvSpPr/>
              <p:nvPr/>
            </p:nvSpPr>
            <p:spPr>
              <a:xfrm>
                <a:off x="2030819" y="2806995"/>
                <a:ext cx="489959" cy="689967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26A00D02-0D19-4A94-FD8E-6E8B1E79635D}"/>
                  </a:ext>
                </a:extLst>
              </p:cNvPr>
              <p:cNvSpPr/>
              <p:nvPr/>
            </p:nvSpPr>
            <p:spPr>
              <a:xfrm>
                <a:off x="2125362" y="3015049"/>
                <a:ext cx="277883" cy="293044"/>
              </a:xfrm>
              <a:prstGeom prst="ellipse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>
                <a:solidFill>
                  <a:schemeClr val="tx2">
                    <a:lumMod val="25000"/>
                    <a:lumOff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FDBBD58-6B99-F1A3-525A-349E175A87EB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10024137" y="1324208"/>
              <a:ext cx="375294" cy="187459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575E868D-70B1-4D76-7225-0B784562A1A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500266" y="1337118"/>
              <a:ext cx="412485" cy="185304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C819DE8C-28C6-4FE7-54CA-919D83899499}"/>
              </a:ext>
            </a:extLst>
          </p:cNvPr>
          <p:cNvGrpSpPr/>
          <p:nvPr/>
        </p:nvGrpSpPr>
        <p:grpSpPr>
          <a:xfrm>
            <a:off x="8769215" y="2085689"/>
            <a:ext cx="2145026" cy="2339671"/>
            <a:chOff x="8769215" y="2085689"/>
            <a:chExt cx="2145026" cy="233967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7F31756-2A9E-48E9-EB92-65C6132D8778}"/>
                </a:ext>
              </a:extLst>
            </p:cNvPr>
            <p:cNvGrpSpPr/>
            <p:nvPr/>
          </p:nvGrpSpPr>
          <p:grpSpPr>
            <a:xfrm rot="5400000">
              <a:off x="9028702" y="2505432"/>
              <a:ext cx="402184" cy="360937"/>
              <a:chOff x="3727815" y="5603741"/>
              <a:chExt cx="489959" cy="689967"/>
            </a:xfrm>
          </p:grpSpPr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EB00968F-405D-E7AB-EB6D-25315271C3E6}"/>
                  </a:ext>
                </a:extLst>
              </p:cNvPr>
              <p:cNvGrpSpPr/>
              <p:nvPr/>
            </p:nvGrpSpPr>
            <p:grpSpPr>
              <a:xfrm>
                <a:off x="3727815" y="5603741"/>
                <a:ext cx="489959" cy="689967"/>
                <a:chOff x="2261480" y="4508108"/>
                <a:chExt cx="489959" cy="689967"/>
              </a:xfrm>
            </p:grpSpPr>
            <p:grpSp>
              <p:nvGrpSpPr>
                <p:cNvPr id="154" name="Group 153">
                  <a:extLst>
                    <a:ext uri="{FF2B5EF4-FFF2-40B4-BE49-F238E27FC236}">
                      <a16:creationId xmlns:a16="http://schemas.microsoft.com/office/drawing/2014/main" id="{03238C76-A682-447B-EA4F-FF5074E725CC}"/>
                    </a:ext>
                  </a:extLst>
                </p:cNvPr>
                <p:cNvGrpSpPr/>
                <p:nvPr/>
              </p:nvGrpSpPr>
              <p:grpSpPr>
                <a:xfrm>
                  <a:off x="2261480" y="4508108"/>
                  <a:ext cx="489959" cy="689967"/>
                  <a:chOff x="2030819" y="2806995"/>
                  <a:chExt cx="489959" cy="689967"/>
                </a:xfrm>
              </p:grpSpPr>
              <p:sp>
                <p:nvSpPr>
                  <p:cNvPr id="156" name="Oval 155">
                    <a:extLst>
                      <a:ext uri="{FF2B5EF4-FFF2-40B4-BE49-F238E27FC236}">
                        <a16:creationId xmlns:a16="http://schemas.microsoft.com/office/drawing/2014/main" id="{027F5F6D-7678-5791-CE4D-5493CCB4CA51}"/>
                      </a:ext>
                    </a:extLst>
                  </p:cNvPr>
                  <p:cNvSpPr/>
                  <p:nvPr/>
                </p:nvSpPr>
                <p:spPr>
                  <a:xfrm>
                    <a:off x="2030819" y="2806995"/>
                    <a:ext cx="489959" cy="689967"/>
                  </a:xfrm>
                  <a:prstGeom prst="ellipse">
                    <a:avLst/>
                  </a:prstGeom>
                  <a:solidFill>
                    <a:srgbClr val="BE8BD5"/>
                  </a:solidFill>
                  <a:ln>
                    <a:solidFill>
                      <a:schemeClr val="accent5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57" name="Oval 156">
                    <a:extLst>
                      <a:ext uri="{FF2B5EF4-FFF2-40B4-BE49-F238E27FC236}">
                        <a16:creationId xmlns:a16="http://schemas.microsoft.com/office/drawing/2014/main" id="{81A678A2-8065-ABB2-4A56-2467A228DFA0}"/>
                      </a:ext>
                    </a:extLst>
                  </p:cNvPr>
                  <p:cNvSpPr/>
                  <p:nvPr/>
                </p:nvSpPr>
                <p:spPr>
                  <a:xfrm>
                    <a:off x="2125362" y="3015049"/>
                    <a:ext cx="277883" cy="293044"/>
                  </a:xfrm>
                  <a:prstGeom prst="ellipse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solidFill>
                      <a:schemeClr val="accent4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55" name="Oval 154">
                  <a:extLst>
                    <a:ext uri="{FF2B5EF4-FFF2-40B4-BE49-F238E27FC236}">
                      <a16:creationId xmlns:a16="http://schemas.microsoft.com/office/drawing/2014/main" id="{B4BB98B5-2272-3F63-F536-3D1E977205D7}"/>
                    </a:ext>
                  </a:extLst>
                </p:cNvPr>
                <p:cNvSpPr/>
                <p:nvPr/>
              </p:nvSpPr>
              <p:spPr>
                <a:xfrm>
                  <a:off x="2450755" y="487268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4BDDA8F1-0927-ABAD-DCC1-BCED45549192}"/>
                  </a:ext>
                </a:extLst>
              </p:cNvPr>
              <p:cNvSpPr/>
              <p:nvPr/>
            </p:nvSpPr>
            <p:spPr>
              <a:xfrm>
                <a:off x="3987113" y="5865341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A111333-FD5B-BF8D-3FE2-AF744A58CDBC}"/>
                </a:ext>
              </a:extLst>
            </p:cNvPr>
            <p:cNvGrpSpPr/>
            <p:nvPr/>
          </p:nvGrpSpPr>
          <p:grpSpPr>
            <a:xfrm rot="5400000">
              <a:off x="9983233" y="2488528"/>
              <a:ext cx="402184" cy="360937"/>
              <a:chOff x="2030819" y="2806995"/>
              <a:chExt cx="489959" cy="689967"/>
            </a:xfrm>
          </p:grpSpPr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64A0BEE2-F0B4-754D-A421-430295CF452B}"/>
                  </a:ext>
                </a:extLst>
              </p:cNvPr>
              <p:cNvSpPr/>
              <p:nvPr/>
            </p:nvSpPr>
            <p:spPr>
              <a:xfrm>
                <a:off x="2030819" y="2806995"/>
                <a:ext cx="489959" cy="689967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FC8397CE-2492-360F-C498-B8823670F1CD}"/>
                  </a:ext>
                </a:extLst>
              </p:cNvPr>
              <p:cNvSpPr/>
              <p:nvPr/>
            </p:nvSpPr>
            <p:spPr>
              <a:xfrm>
                <a:off x="2125362" y="3015049"/>
                <a:ext cx="277883" cy="293044"/>
              </a:xfrm>
              <a:prstGeom prst="ellipse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>
                <a:solidFill>
                  <a:schemeClr val="tx2">
                    <a:lumMod val="25000"/>
                    <a:lumOff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4BFE870-B946-27E7-7C6E-45976FEB50D2}"/>
                </a:ext>
              </a:extLst>
            </p:cNvPr>
            <p:cNvGrpSpPr/>
            <p:nvPr/>
          </p:nvGrpSpPr>
          <p:grpSpPr>
            <a:xfrm rot="5400000">
              <a:off x="9541520" y="2512195"/>
              <a:ext cx="402184" cy="360937"/>
              <a:chOff x="2261480" y="4508108"/>
              <a:chExt cx="489959" cy="689967"/>
            </a:xfrm>
          </p:grpSpPr>
          <p:grpSp>
            <p:nvGrpSpPr>
              <p:cNvPr id="144" name="Group 143">
                <a:extLst>
                  <a:ext uri="{FF2B5EF4-FFF2-40B4-BE49-F238E27FC236}">
                    <a16:creationId xmlns:a16="http://schemas.microsoft.com/office/drawing/2014/main" id="{89E0CB62-9831-6B8B-6E12-B407C1161E04}"/>
                  </a:ext>
                </a:extLst>
              </p:cNvPr>
              <p:cNvGrpSpPr/>
              <p:nvPr/>
            </p:nvGrpSpPr>
            <p:grpSpPr>
              <a:xfrm>
                <a:off x="2261480" y="4508108"/>
                <a:ext cx="489959" cy="689967"/>
                <a:chOff x="2030819" y="2806995"/>
                <a:chExt cx="489959" cy="689967"/>
              </a:xfrm>
            </p:grpSpPr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2EDE41A4-2F4F-2CFA-5906-FD84A4E680EB}"/>
                    </a:ext>
                  </a:extLst>
                </p:cNvPr>
                <p:cNvSpPr/>
                <p:nvPr/>
              </p:nvSpPr>
              <p:spPr>
                <a:xfrm>
                  <a:off x="2030819" y="2806995"/>
                  <a:ext cx="489959" cy="68996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7" name="Oval 146">
                  <a:extLst>
                    <a:ext uri="{FF2B5EF4-FFF2-40B4-BE49-F238E27FC236}">
                      <a16:creationId xmlns:a16="http://schemas.microsoft.com/office/drawing/2014/main" id="{386CD5A7-9AAA-6AB5-980A-EE443A35B468}"/>
                    </a:ext>
                  </a:extLst>
                </p:cNvPr>
                <p:cNvSpPr/>
                <p:nvPr/>
              </p:nvSpPr>
              <p:spPr>
                <a:xfrm>
                  <a:off x="2125362" y="3015049"/>
                  <a:ext cx="277883" cy="293044"/>
                </a:xfrm>
                <a:prstGeom prst="ellipse">
                  <a:avLst/>
                </a:prstGeom>
                <a:solidFill>
                  <a:schemeClr val="tx2">
                    <a:lumMod val="25000"/>
                    <a:lumOff val="75000"/>
                  </a:schemeClr>
                </a:solidFill>
                <a:ln>
                  <a:solidFill>
                    <a:schemeClr val="tx2">
                      <a:lumMod val="25000"/>
                      <a:lumOff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8CE5D05F-8EF9-D319-81D9-6340240B4064}"/>
                  </a:ext>
                </a:extLst>
              </p:cNvPr>
              <p:cNvSpPr/>
              <p:nvPr/>
            </p:nvSpPr>
            <p:spPr>
              <a:xfrm>
                <a:off x="2450755" y="4872681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CBD6231-AE8A-FFDE-673D-211E58663320}"/>
                </a:ext>
              </a:extLst>
            </p:cNvPr>
            <p:cNvGrpSpPr/>
            <p:nvPr/>
          </p:nvGrpSpPr>
          <p:grpSpPr>
            <a:xfrm rot="5400000">
              <a:off x="8748592" y="3259402"/>
              <a:ext cx="402184" cy="360937"/>
              <a:chOff x="3727815" y="5603741"/>
              <a:chExt cx="489959" cy="689967"/>
            </a:xfrm>
          </p:grpSpPr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4C62591C-D487-8C6F-F61C-F4D9ABB36C41}"/>
                  </a:ext>
                </a:extLst>
              </p:cNvPr>
              <p:cNvGrpSpPr/>
              <p:nvPr/>
            </p:nvGrpSpPr>
            <p:grpSpPr>
              <a:xfrm>
                <a:off x="3727815" y="5603741"/>
                <a:ext cx="489959" cy="689967"/>
                <a:chOff x="2261480" y="4508108"/>
                <a:chExt cx="489959" cy="689967"/>
              </a:xfrm>
            </p:grpSpPr>
            <p:grpSp>
              <p:nvGrpSpPr>
                <p:cNvPr id="140" name="Group 139">
                  <a:extLst>
                    <a:ext uri="{FF2B5EF4-FFF2-40B4-BE49-F238E27FC236}">
                      <a16:creationId xmlns:a16="http://schemas.microsoft.com/office/drawing/2014/main" id="{D1C84363-B396-FA08-BB5D-624F98362EAB}"/>
                    </a:ext>
                  </a:extLst>
                </p:cNvPr>
                <p:cNvGrpSpPr/>
                <p:nvPr/>
              </p:nvGrpSpPr>
              <p:grpSpPr>
                <a:xfrm>
                  <a:off x="2261480" y="4508108"/>
                  <a:ext cx="489959" cy="689967"/>
                  <a:chOff x="2030819" y="2806995"/>
                  <a:chExt cx="489959" cy="689967"/>
                </a:xfrm>
              </p:grpSpPr>
              <p:sp>
                <p:nvSpPr>
                  <p:cNvPr id="142" name="Oval 141">
                    <a:extLst>
                      <a:ext uri="{FF2B5EF4-FFF2-40B4-BE49-F238E27FC236}">
                        <a16:creationId xmlns:a16="http://schemas.microsoft.com/office/drawing/2014/main" id="{72F309E1-A61C-0828-6783-9A9B5B49CE96}"/>
                      </a:ext>
                    </a:extLst>
                  </p:cNvPr>
                  <p:cNvSpPr/>
                  <p:nvPr/>
                </p:nvSpPr>
                <p:spPr>
                  <a:xfrm>
                    <a:off x="2030819" y="2806995"/>
                    <a:ext cx="489959" cy="689967"/>
                  </a:xfrm>
                  <a:prstGeom prst="ellipse">
                    <a:avLst/>
                  </a:prstGeom>
                  <a:solidFill>
                    <a:srgbClr val="BE8BD5"/>
                  </a:solidFill>
                  <a:ln>
                    <a:solidFill>
                      <a:schemeClr val="accent5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43" name="Oval 142">
                    <a:extLst>
                      <a:ext uri="{FF2B5EF4-FFF2-40B4-BE49-F238E27FC236}">
                        <a16:creationId xmlns:a16="http://schemas.microsoft.com/office/drawing/2014/main" id="{0EBF1E5E-B92B-AE67-5592-CC073C0D9A95}"/>
                      </a:ext>
                    </a:extLst>
                  </p:cNvPr>
                  <p:cNvSpPr/>
                  <p:nvPr/>
                </p:nvSpPr>
                <p:spPr>
                  <a:xfrm>
                    <a:off x="2125362" y="3015049"/>
                    <a:ext cx="277883" cy="293044"/>
                  </a:xfrm>
                  <a:prstGeom prst="ellipse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solidFill>
                      <a:schemeClr val="accent4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2A646EDB-95F4-68D8-2254-1A9428B5B040}"/>
                    </a:ext>
                  </a:extLst>
                </p:cNvPr>
                <p:cNvSpPr/>
                <p:nvPr/>
              </p:nvSpPr>
              <p:spPr>
                <a:xfrm>
                  <a:off x="2450755" y="487268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10ABAC43-0CBB-B878-1410-F5B6908A6914}"/>
                  </a:ext>
                </a:extLst>
              </p:cNvPr>
              <p:cNvSpPr/>
              <p:nvPr/>
            </p:nvSpPr>
            <p:spPr>
              <a:xfrm>
                <a:off x="3987113" y="5865341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A494D70-A03A-1EA8-5947-25E0259C6490}"/>
                </a:ext>
              </a:extLst>
            </p:cNvPr>
            <p:cNvGrpSpPr/>
            <p:nvPr/>
          </p:nvGrpSpPr>
          <p:grpSpPr>
            <a:xfrm rot="5400000">
              <a:off x="10532681" y="2498670"/>
              <a:ext cx="402184" cy="360937"/>
              <a:chOff x="3707220" y="2061470"/>
              <a:chExt cx="489959" cy="689967"/>
            </a:xfrm>
          </p:grpSpPr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CE03C877-94BD-1BD9-ED48-1BA92C72FA29}"/>
                  </a:ext>
                </a:extLst>
              </p:cNvPr>
              <p:cNvGrpSpPr/>
              <p:nvPr/>
            </p:nvGrpSpPr>
            <p:grpSpPr>
              <a:xfrm>
                <a:off x="3707220" y="2061470"/>
                <a:ext cx="489959" cy="689967"/>
                <a:chOff x="2030819" y="2806995"/>
                <a:chExt cx="489959" cy="689967"/>
              </a:xfrm>
            </p:grpSpPr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81235803-B382-6B36-8AF0-C4CDD8E2A653}"/>
                    </a:ext>
                  </a:extLst>
                </p:cNvPr>
                <p:cNvSpPr/>
                <p:nvPr/>
              </p:nvSpPr>
              <p:spPr>
                <a:xfrm>
                  <a:off x="2030819" y="2806995"/>
                  <a:ext cx="489959" cy="689967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Oval 136">
                  <a:extLst>
                    <a:ext uri="{FF2B5EF4-FFF2-40B4-BE49-F238E27FC236}">
                      <a16:creationId xmlns:a16="http://schemas.microsoft.com/office/drawing/2014/main" id="{878A2C07-1B19-C7B4-49C1-F9E704EACA90}"/>
                    </a:ext>
                  </a:extLst>
                </p:cNvPr>
                <p:cNvSpPr/>
                <p:nvPr/>
              </p:nvSpPr>
              <p:spPr>
                <a:xfrm>
                  <a:off x="2125362" y="3015049"/>
                  <a:ext cx="277883" cy="293044"/>
                </a:xfrm>
                <a:prstGeom prst="ellipse">
                  <a:avLst/>
                </a:prstGeom>
                <a:solidFill>
                  <a:schemeClr val="tx2">
                    <a:lumMod val="25000"/>
                    <a:lumOff val="75000"/>
                  </a:schemeClr>
                </a:solidFill>
                <a:ln>
                  <a:solidFill>
                    <a:schemeClr val="tx2">
                      <a:lumMod val="25000"/>
                      <a:lumOff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23B26778-90CA-7691-AF9F-BF7BF288E087}"/>
                  </a:ext>
                </a:extLst>
              </p:cNvPr>
              <p:cNvSpPr/>
              <p:nvPr/>
            </p:nvSpPr>
            <p:spPr>
              <a:xfrm>
                <a:off x="3847070" y="2406249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498A14C-F212-5A27-6DA0-54F8F489814B}"/>
                </a:ext>
              </a:extLst>
            </p:cNvPr>
            <p:cNvGrpSpPr/>
            <p:nvPr/>
          </p:nvGrpSpPr>
          <p:grpSpPr>
            <a:xfrm rot="5400000">
              <a:off x="9336823" y="3269544"/>
              <a:ext cx="402184" cy="360937"/>
              <a:chOff x="3719576" y="4656390"/>
              <a:chExt cx="489959" cy="689967"/>
            </a:xfrm>
          </p:grpSpPr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D9FD078E-48F6-359C-07C0-3D4709167318}"/>
                  </a:ext>
                </a:extLst>
              </p:cNvPr>
              <p:cNvGrpSpPr/>
              <p:nvPr/>
            </p:nvGrpSpPr>
            <p:grpSpPr>
              <a:xfrm>
                <a:off x="3719576" y="4656390"/>
                <a:ext cx="489959" cy="689967"/>
                <a:chOff x="3727815" y="5603741"/>
                <a:chExt cx="489959" cy="689967"/>
              </a:xfrm>
            </p:grpSpPr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BE7B89DB-9F74-A217-7CCB-010019437F09}"/>
                    </a:ext>
                  </a:extLst>
                </p:cNvPr>
                <p:cNvGrpSpPr/>
                <p:nvPr/>
              </p:nvGrpSpPr>
              <p:grpSpPr>
                <a:xfrm>
                  <a:off x="3727815" y="5603741"/>
                  <a:ext cx="489959" cy="689967"/>
                  <a:chOff x="2261480" y="4508108"/>
                  <a:chExt cx="489959" cy="689967"/>
                </a:xfrm>
              </p:grpSpPr>
              <p:grpSp>
                <p:nvGrpSpPr>
                  <p:cNvPr id="130" name="Group 129">
                    <a:extLst>
                      <a:ext uri="{FF2B5EF4-FFF2-40B4-BE49-F238E27FC236}">
                        <a16:creationId xmlns:a16="http://schemas.microsoft.com/office/drawing/2014/main" id="{4CC8D666-DBD0-659C-FB3E-9606A250C935}"/>
                      </a:ext>
                    </a:extLst>
                  </p:cNvPr>
                  <p:cNvGrpSpPr/>
                  <p:nvPr/>
                </p:nvGrpSpPr>
                <p:grpSpPr>
                  <a:xfrm>
                    <a:off x="2261480" y="4508108"/>
                    <a:ext cx="489959" cy="689967"/>
                    <a:chOff x="2030819" y="2806995"/>
                    <a:chExt cx="489959" cy="689967"/>
                  </a:xfrm>
                </p:grpSpPr>
                <p:sp>
                  <p:nvSpPr>
                    <p:cNvPr id="132" name="Oval 131">
                      <a:extLst>
                        <a:ext uri="{FF2B5EF4-FFF2-40B4-BE49-F238E27FC236}">
                          <a16:creationId xmlns:a16="http://schemas.microsoft.com/office/drawing/2014/main" id="{DA94804E-4B74-319A-D347-9B1B90C73B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30819" y="2806995"/>
                      <a:ext cx="489959" cy="689967"/>
                    </a:xfrm>
                    <a:prstGeom prst="ellipse">
                      <a:avLst/>
                    </a:prstGeom>
                    <a:solidFill>
                      <a:srgbClr val="D589C1"/>
                    </a:solidFill>
                    <a:ln>
                      <a:solidFill>
                        <a:srgbClr val="D589C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33" name="Oval 132">
                      <a:extLst>
                        <a:ext uri="{FF2B5EF4-FFF2-40B4-BE49-F238E27FC236}">
                          <a16:creationId xmlns:a16="http://schemas.microsoft.com/office/drawing/2014/main" id="{83A99929-5D01-49D5-90DA-F2F9DF4249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5362" y="3015049"/>
                      <a:ext cx="277883" cy="293044"/>
                    </a:xfrm>
                    <a:prstGeom prst="ellipse">
                      <a:avLst/>
                    </a:prstGeom>
                    <a:solidFill>
                      <a:schemeClr val="accent2">
                        <a:lumMod val="60000"/>
                        <a:lumOff val="40000"/>
                      </a:schemeClr>
                    </a:solidFill>
                    <a:ln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sp>
                <p:nvSpPr>
                  <p:cNvPr id="131" name="Oval 130">
                    <a:extLst>
                      <a:ext uri="{FF2B5EF4-FFF2-40B4-BE49-F238E27FC236}">
                        <a16:creationId xmlns:a16="http://schemas.microsoft.com/office/drawing/2014/main" id="{B721E1E2-CEDB-6F9F-8FDF-4DC51E76D092}"/>
                      </a:ext>
                    </a:extLst>
                  </p:cNvPr>
                  <p:cNvSpPr/>
                  <p:nvPr/>
                </p:nvSpPr>
                <p:spPr>
                  <a:xfrm>
                    <a:off x="2450755" y="4872681"/>
                    <a:ext cx="36000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CDBD316E-C0F0-918E-EF77-DC3A2EFC0242}"/>
                    </a:ext>
                  </a:extLst>
                </p:cNvPr>
                <p:cNvSpPr/>
                <p:nvPr/>
              </p:nvSpPr>
              <p:spPr>
                <a:xfrm>
                  <a:off x="3987113" y="586534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27" name="Oval 126">
                <a:extLst>
                  <a:ext uri="{FF2B5EF4-FFF2-40B4-BE49-F238E27FC236}">
                    <a16:creationId xmlns:a16="http://schemas.microsoft.com/office/drawing/2014/main" id="{3F1DAC71-23E7-6DFA-5A1C-D9DB098CDD74}"/>
                  </a:ext>
                </a:extLst>
              </p:cNvPr>
              <p:cNvSpPr/>
              <p:nvPr/>
            </p:nvSpPr>
            <p:spPr>
              <a:xfrm>
                <a:off x="4011825" y="5049795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DD665D3-FFB0-41A9-AF72-A3AAA1327336}"/>
                </a:ext>
              </a:extLst>
            </p:cNvPr>
            <p:cNvGrpSpPr/>
            <p:nvPr/>
          </p:nvGrpSpPr>
          <p:grpSpPr>
            <a:xfrm rot="5400000">
              <a:off x="9632017" y="4043799"/>
              <a:ext cx="402184" cy="360937"/>
              <a:chOff x="3719576" y="4656390"/>
              <a:chExt cx="489959" cy="689967"/>
            </a:xfrm>
          </p:grpSpPr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1EA261AF-E576-758A-F254-EAD3227D16BE}"/>
                  </a:ext>
                </a:extLst>
              </p:cNvPr>
              <p:cNvGrpSpPr/>
              <p:nvPr/>
            </p:nvGrpSpPr>
            <p:grpSpPr>
              <a:xfrm>
                <a:off x="3719576" y="4656390"/>
                <a:ext cx="489959" cy="689967"/>
                <a:chOff x="3727815" y="5603741"/>
                <a:chExt cx="489959" cy="689967"/>
              </a:xfrm>
            </p:grpSpPr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6F642152-E285-EEE8-AA5A-1D9AA848B420}"/>
                    </a:ext>
                  </a:extLst>
                </p:cNvPr>
                <p:cNvGrpSpPr/>
                <p:nvPr/>
              </p:nvGrpSpPr>
              <p:grpSpPr>
                <a:xfrm>
                  <a:off x="3727815" y="5603741"/>
                  <a:ext cx="489959" cy="689967"/>
                  <a:chOff x="2261480" y="4508108"/>
                  <a:chExt cx="489959" cy="689967"/>
                </a:xfrm>
              </p:grpSpPr>
              <p:grpSp>
                <p:nvGrpSpPr>
                  <p:cNvPr id="122" name="Group 121">
                    <a:extLst>
                      <a:ext uri="{FF2B5EF4-FFF2-40B4-BE49-F238E27FC236}">
                        <a16:creationId xmlns:a16="http://schemas.microsoft.com/office/drawing/2014/main" id="{971C66A0-420C-B05D-3AAA-FFBD8279139F}"/>
                      </a:ext>
                    </a:extLst>
                  </p:cNvPr>
                  <p:cNvGrpSpPr/>
                  <p:nvPr/>
                </p:nvGrpSpPr>
                <p:grpSpPr>
                  <a:xfrm>
                    <a:off x="2261480" y="4508108"/>
                    <a:ext cx="489959" cy="689967"/>
                    <a:chOff x="2030819" y="2806995"/>
                    <a:chExt cx="489959" cy="689967"/>
                  </a:xfrm>
                </p:grpSpPr>
                <p:sp>
                  <p:nvSpPr>
                    <p:cNvPr id="124" name="Oval 123">
                      <a:extLst>
                        <a:ext uri="{FF2B5EF4-FFF2-40B4-BE49-F238E27FC236}">
                          <a16:creationId xmlns:a16="http://schemas.microsoft.com/office/drawing/2014/main" id="{F5CC360E-D397-692D-AE85-DFFD788BB5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30819" y="2806995"/>
                      <a:ext cx="489959" cy="689967"/>
                    </a:xfrm>
                    <a:prstGeom prst="ellipse">
                      <a:avLst/>
                    </a:prstGeom>
                    <a:solidFill>
                      <a:srgbClr val="D589C1"/>
                    </a:solidFill>
                    <a:ln>
                      <a:solidFill>
                        <a:srgbClr val="D589C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25" name="Oval 124">
                      <a:extLst>
                        <a:ext uri="{FF2B5EF4-FFF2-40B4-BE49-F238E27FC236}">
                          <a16:creationId xmlns:a16="http://schemas.microsoft.com/office/drawing/2014/main" id="{4E8CED7D-2B29-C014-DB15-025D78051A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5362" y="3015049"/>
                      <a:ext cx="277883" cy="293044"/>
                    </a:xfrm>
                    <a:prstGeom prst="ellipse">
                      <a:avLst/>
                    </a:prstGeom>
                    <a:solidFill>
                      <a:schemeClr val="accent2">
                        <a:lumMod val="60000"/>
                        <a:lumOff val="40000"/>
                      </a:schemeClr>
                    </a:solidFill>
                    <a:ln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sp>
                <p:nvSpPr>
                  <p:cNvPr id="123" name="Oval 122">
                    <a:extLst>
                      <a:ext uri="{FF2B5EF4-FFF2-40B4-BE49-F238E27FC236}">
                        <a16:creationId xmlns:a16="http://schemas.microsoft.com/office/drawing/2014/main" id="{B583689B-BAE8-388F-CD49-D54EE0F5A44F}"/>
                      </a:ext>
                    </a:extLst>
                  </p:cNvPr>
                  <p:cNvSpPr/>
                  <p:nvPr/>
                </p:nvSpPr>
                <p:spPr>
                  <a:xfrm>
                    <a:off x="2450755" y="4872681"/>
                    <a:ext cx="36000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062E74E8-C703-C9F3-1625-B15567D1DDCA}"/>
                    </a:ext>
                  </a:extLst>
                </p:cNvPr>
                <p:cNvSpPr/>
                <p:nvPr/>
              </p:nvSpPr>
              <p:spPr>
                <a:xfrm>
                  <a:off x="3987113" y="586534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B7CAB71D-8885-F324-9423-CE3BA85995C3}"/>
                  </a:ext>
                </a:extLst>
              </p:cNvPr>
              <p:cNvSpPr/>
              <p:nvPr/>
            </p:nvSpPr>
            <p:spPr>
              <a:xfrm>
                <a:off x="4011825" y="5049795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D0E7DC4-6059-0C63-4B21-8C724085D11E}"/>
                </a:ext>
              </a:extLst>
            </p:cNvPr>
            <p:cNvGrpSpPr/>
            <p:nvPr/>
          </p:nvGrpSpPr>
          <p:grpSpPr>
            <a:xfrm rot="5400000">
              <a:off x="9063177" y="4043799"/>
              <a:ext cx="402184" cy="360937"/>
              <a:chOff x="4774019" y="5377201"/>
              <a:chExt cx="489959" cy="689967"/>
            </a:xfrm>
          </p:grpSpPr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50B51CA6-E393-9877-193B-EF3800F7D308}"/>
                  </a:ext>
                </a:extLst>
              </p:cNvPr>
              <p:cNvGrpSpPr/>
              <p:nvPr/>
            </p:nvGrpSpPr>
            <p:grpSpPr>
              <a:xfrm>
                <a:off x="4774019" y="5377201"/>
                <a:ext cx="489959" cy="689967"/>
                <a:chOff x="3719576" y="4656390"/>
                <a:chExt cx="489959" cy="689967"/>
              </a:xfrm>
            </p:grpSpPr>
            <p:grpSp>
              <p:nvGrpSpPr>
                <p:cNvPr id="110" name="Group 109">
                  <a:extLst>
                    <a:ext uri="{FF2B5EF4-FFF2-40B4-BE49-F238E27FC236}">
                      <a16:creationId xmlns:a16="http://schemas.microsoft.com/office/drawing/2014/main" id="{7CA124EE-DC88-E10C-3C8A-D59A77FF1869}"/>
                    </a:ext>
                  </a:extLst>
                </p:cNvPr>
                <p:cNvGrpSpPr/>
                <p:nvPr/>
              </p:nvGrpSpPr>
              <p:grpSpPr>
                <a:xfrm>
                  <a:off x="3719576" y="4656390"/>
                  <a:ext cx="489959" cy="689967"/>
                  <a:chOff x="3727815" y="5603741"/>
                  <a:chExt cx="489959" cy="689967"/>
                </a:xfrm>
              </p:grpSpPr>
              <p:grpSp>
                <p:nvGrpSpPr>
                  <p:cNvPr id="112" name="Group 111">
                    <a:extLst>
                      <a:ext uri="{FF2B5EF4-FFF2-40B4-BE49-F238E27FC236}">
                        <a16:creationId xmlns:a16="http://schemas.microsoft.com/office/drawing/2014/main" id="{61F60B24-53A7-E67D-A2C0-B8BEDC3C9E75}"/>
                      </a:ext>
                    </a:extLst>
                  </p:cNvPr>
                  <p:cNvGrpSpPr/>
                  <p:nvPr/>
                </p:nvGrpSpPr>
                <p:grpSpPr>
                  <a:xfrm>
                    <a:off x="3727815" y="5603741"/>
                    <a:ext cx="489959" cy="689967"/>
                    <a:chOff x="2261480" y="4508108"/>
                    <a:chExt cx="489959" cy="689967"/>
                  </a:xfrm>
                </p:grpSpPr>
                <p:grpSp>
                  <p:nvGrpSpPr>
                    <p:cNvPr id="114" name="Group 113">
                      <a:extLst>
                        <a:ext uri="{FF2B5EF4-FFF2-40B4-BE49-F238E27FC236}">
                          <a16:creationId xmlns:a16="http://schemas.microsoft.com/office/drawing/2014/main" id="{4C3595FB-FD7D-2607-8C4E-B2B75336D62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261480" y="4508108"/>
                      <a:ext cx="489959" cy="689967"/>
                      <a:chOff x="2030819" y="2806995"/>
                      <a:chExt cx="489959" cy="689967"/>
                    </a:xfrm>
                  </p:grpSpPr>
                  <p:sp>
                    <p:nvSpPr>
                      <p:cNvPr id="116" name="Oval 115">
                        <a:extLst>
                          <a:ext uri="{FF2B5EF4-FFF2-40B4-BE49-F238E27FC236}">
                            <a16:creationId xmlns:a16="http://schemas.microsoft.com/office/drawing/2014/main" id="{C7AA92BC-E889-A8F1-3800-A2DF8790364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30819" y="2806995"/>
                        <a:ext cx="489959" cy="689967"/>
                      </a:xfrm>
                      <a:prstGeom prst="ellipse">
                        <a:avLst/>
                      </a:prstGeom>
                      <a:solidFill>
                        <a:srgbClr val="D57086"/>
                      </a:solidFill>
                      <a:ln>
                        <a:solidFill>
                          <a:srgbClr val="D57086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dirty="0"/>
                      </a:p>
                    </p:txBody>
                  </p:sp>
                  <p:sp>
                    <p:nvSpPr>
                      <p:cNvPr id="117" name="Oval 116">
                        <a:extLst>
                          <a:ext uri="{FF2B5EF4-FFF2-40B4-BE49-F238E27FC236}">
                            <a16:creationId xmlns:a16="http://schemas.microsoft.com/office/drawing/2014/main" id="{5EBB9C0E-CF8C-9647-7190-3B1BCBA3AFD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25362" y="3015049"/>
                        <a:ext cx="277883" cy="293044"/>
                      </a:xfrm>
                      <a:prstGeom prst="ellipse">
                        <a:avLst/>
                      </a:prstGeom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n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dirty="0"/>
                      </a:p>
                    </p:txBody>
                  </p:sp>
                </p:grpSp>
                <p:sp>
                  <p:nvSpPr>
                    <p:cNvPr id="115" name="Oval 114">
                      <a:extLst>
                        <a:ext uri="{FF2B5EF4-FFF2-40B4-BE49-F238E27FC236}">
                          <a16:creationId xmlns:a16="http://schemas.microsoft.com/office/drawing/2014/main" id="{58F1FE11-337E-B68B-FBA7-EF2B760432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50755" y="4872681"/>
                      <a:ext cx="36000" cy="36000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13" name="Oval 112">
                    <a:extLst>
                      <a:ext uri="{FF2B5EF4-FFF2-40B4-BE49-F238E27FC236}">
                        <a16:creationId xmlns:a16="http://schemas.microsoft.com/office/drawing/2014/main" id="{03F627D2-E45C-3E9C-D1F4-D4F355D51D71}"/>
                      </a:ext>
                    </a:extLst>
                  </p:cNvPr>
                  <p:cNvSpPr/>
                  <p:nvPr/>
                </p:nvSpPr>
                <p:spPr>
                  <a:xfrm>
                    <a:off x="3987113" y="5865341"/>
                    <a:ext cx="36000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0CD39599-E8CF-3A73-19EA-57E2A86DB560}"/>
                    </a:ext>
                  </a:extLst>
                </p:cNvPr>
                <p:cNvSpPr/>
                <p:nvPr/>
              </p:nvSpPr>
              <p:spPr>
                <a:xfrm>
                  <a:off x="4011825" y="5049795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86E27A61-3867-B412-684F-4E72A096B2DB}"/>
                  </a:ext>
                </a:extLst>
              </p:cNvPr>
              <p:cNvSpPr/>
              <p:nvPr/>
            </p:nvSpPr>
            <p:spPr>
              <a:xfrm>
                <a:off x="4942699" y="5659396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740DA73A-A257-60F6-1F35-5A6196DDD7AC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10407026" y="2182409"/>
              <a:ext cx="331341" cy="137901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4F9AB17-DF6D-F6AC-8C9E-62F57D7C13D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0145511" y="2191492"/>
              <a:ext cx="294149" cy="116354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C5BAE178-C452-035D-D1F6-9E4E49D395A7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9503560" y="2216236"/>
              <a:ext cx="287387" cy="11420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6F56DFB3-B012-026F-315D-8168ABC1654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206063" y="2225303"/>
              <a:ext cx="294149" cy="116354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F541D904-B1E2-6319-9DE1-DBF80EA6DEF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925471" y="2950848"/>
              <a:ext cx="267101" cy="10558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410CF66C-7554-B98C-D0DF-C66204B7B22E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9253466" y="2973403"/>
              <a:ext cx="294149" cy="155139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2D768FFC-1F9D-4728-2E49-07E1488C45A5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9555123" y="3747658"/>
              <a:ext cx="294149" cy="155139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4A3AA3B0-0E94-02B1-70D1-39DA329EA1A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259450" y="3785961"/>
              <a:ext cx="267101" cy="10558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3" name="TextBox 172">
            <a:extLst>
              <a:ext uri="{FF2B5EF4-FFF2-40B4-BE49-F238E27FC236}">
                <a16:creationId xmlns:a16="http://schemas.microsoft.com/office/drawing/2014/main" id="{ED958FD1-009C-C865-727B-3BF095EA0809}"/>
              </a:ext>
            </a:extLst>
          </p:cNvPr>
          <p:cNvSpPr txBox="1"/>
          <p:nvPr/>
        </p:nvSpPr>
        <p:spPr>
          <a:xfrm>
            <a:off x="10795686" y="778474"/>
            <a:ext cx="1396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normal cell</a:t>
            </a:r>
          </a:p>
        </p:txBody>
      </p: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2AE5C341-B485-B09E-4E07-2AF844C45918}"/>
              </a:ext>
            </a:extLst>
          </p:cNvPr>
          <p:cNvGrpSpPr/>
          <p:nvPr/>
        </p:nvGrpSpPr>
        <p:grpSpPr>
          <a:xfrm>
            <a:off x="8700264" y="4438884"/>
            <a:ext cx="3310506" cy="2292337"/>
            <a:chOff x="8700264" y="4438884"/>
            <a:chExt cx="3310506" cy="229233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3B5E159-E37F-BE5F-1675-B06B9C149726}"/>
                </a:ext>
              </a:extLst>
            </p:cNvPr>
            <p:cNvGrpSpPr/>
            <p:nvPr/>
          </p:nvGrpSpPr>
          <p:grpSpPr>
            <a:xfrm rot="5400000">
              <a:off x="9314086" y="4811432"/>
              <a:ext cx="476724" cy="394309"/>
              <a:chOff x="4732638" y="4683210"/>
              <a:chExt cx="1112108" cy="1272747"/>
            </a:xfrm>
          </p:grpSpPr>
          <p:pic>
            <p:nvPicPr>
              <p:cNvPr id="162" name="Picture 161">
                <a:extLst>
                  <a:ext uri="{FF2B5EF4-FFF2-40B4-BE49-F238E27FC236}">
                    <a16:creationId xmlns:a16="http://schemas.microsoft.com/office/drawing/2014/main" id="{6451AF7B-AA58-81CA-35CF-BA748A6E93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11966" t="3264" r="16235" b="3616"/>
              <a:stretch>
                <a:fillRect/>
              </a:stretch>
            </p:blipFill>
            <p:spPr>
              <a:xfrm>
                <a:off x="4732638" y="4683210"/>
                <a:ext cx="1112108" cy="1272747"/>
              </a:xfrm>
              <a:prstGeom prst="rect">
                <a:avLst/>
              </a:prstGeom>
            </p:spPr>
          </p:pic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7DEBBABA-6C8E-B6DC-94B4-259C2CF9CD18}"/>
                  </a:ext>
                </a:extLst>
              </p:cNvPr>
              <p:cNvSpPr/>
              <p:nvPr/>
            </p:nvSpPr>
            <p:spPr>
              <a:xfrm>
                <a:off x="5060906" y="5066270"/>
                <a:ext cx="388423" cy="519584"/>
              </a:xfrm>
              <a:prstGeom prst="ellipse">
                <a:avLst/>
              </a:prstGeom>
              <a:solidFill>
                <a:srgbClr val="F8BABD"/>
              </a:solidFill>
              <a:ln>
                <a:solidFill>
                  <a:srgbClr val="F8BAB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BA03D3CC-FE18-7CB4-FE73-23667B0FD625}"/>
                  </a:ext>
                </a:extLst>
              </p:cNvPr>
              <p:cNvSpPr/>
              <p:nvPr/>
            </p:nvSpPr>
            <p:spPr>
              <a:xfrm>
                <a:off x="5115696" y="542461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5F92E43B-6B39-901E-EA29-F7ECAFA39E73}"/>
                  </a:ext>
                </a:extLst>
              </p:cNvPr>
              <p:cNvSpPr/>
              <p:nvPr/>
            </p:nvSpPr>
            <p:spPr>
              <a:xfrm>
                <a:off x="5132173" y="524338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FE8BE3AC-BA6E-9400-32EE-277E7B2BEDB2}"/>
                  </a:ext>
                </a:extLst>
              </p:cNvPr>
              <p:cNvSpPr/>
              <p:nvPr/>
            </p:nvSpPr>
            <p:spPr>
              <a:xfrm>
                <a:off x="5284572" y="518571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F0C39025-ED5F-FE57-659F-4FD2338A5FAD}"/>
                  </a:ext>
                </a:extLst>
              </p:cNvPr>
              <p:cNvSpPr/>
              <p:nvPr/>
            </p:nvSpPr>
            <p:spPr>
              <a:xfrm>
                <a:off x="5288691" y="5387546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2C7DDF62-C57D-1A2D-58C8-E6F0F5B2677A}"/>
                  </a:ext>
                </a:extLst>
              </p:cNvPr>
              <p:cNvSpPr/>
              <p:nvPr/>
            </p:nvSpPr>
            <p:spPr>
              <a:xfrm>
                <a:off x="5181599" y="5132173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993D7F62-FE5F-D831-2F3F-76BB88439CBA}"/>
                  </a:ext>
                </a:extLst>
              </p:cNvPr>
              <p:cNvSpPr/>
              <p:nvPr/>
            </p:nvSpPr>
            <p:spPr>
              <a:xfrm>
                <a:off x="5210432" y="530928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78912C7E-113C-B42D-19F1-780D0B0B4BDE}"/>
                  </a:ext>
                </a:extLst>
              </p:cNvPr>
              <p:cNvSpPr/>
              <p:nvPr/>
            </p:nvSpPr>
            <p:spPr>
              <a:xfrm>
                <a:off x="5375189" y="528869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08CB245-797F-0CA9-389D-B7D0657EDEFA}"/>
                </a:ext>
              </a:extLst>
            </p:cNvPr>
            <p:cNvGrpSpPr/>
            <p:nvPr/>
          </p:nvGrpSpPr>
          <p:grpSpPr>
            <a:xfrm rot="5400000">
              <a:off x="8757211" y="4797767"/>
              <a:ext cx="402184" cy="360937"/>
              <a:chOff x="4774019" y="5377201"/>
              <a:chExt cx="489959" cy="689967"/>
            </a:xfrm>
          </p:grpSpPr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A814EAB1-05A3-739F-D4B9-9118B7605EBA}"/>
                  </a:ext>
                </a:extLst>
              </p:cNvPr>
              <p:cNvGrpSpPr/>
              <p:nvPr/>
            </p:nvGrpSpPr>
            <p:grpSpPr>
              <a:xfrm>
                <a:off x="4774019" y="5377201"/>
                <a:ext cx="489959" cy="689967"/>
                <a:chOff x="3719576" y="4656390"/>
                <a:chExt cx="489959" cy="689967"/>
              </a:xfrm>
            </p:grpSpPr>
            <p:grpSp>
              <p:nvGrpSpPr>
                <p:cNvPr id="100" name="Group 99">
                  <a:extLst>
                    <a:ext uri="{FF2B5EF4-FFF2-40B4-BE49-F238E27FC236}">
                      <a16:creationId xmlns:a16="http://schemas.microsoft.com/office/drawing/2014/main" id="{B7D6ED78-635C-218A-3C59-FD70794D4526}"/>
                    </a:ext>
                  </a:extLst>
                </p:cNvPr>
                <p:cNvGrpSpPr/>
                <p:nvPr/>
              </p:nvGrpSpPr>
              <p:grpSpPr>
                <a:xfrm>
                  <a:off x="3719576" y="4656390"/>
                  <a:ext cx="489959" cy="689967"/>
                  <a:chOff x="3727815" y="5603741"/>
                  <a:chExt cx="489959" cy="689967"/>
                </a:xfrm>
              </p:grpSpPr>
              <p:grpSp>
                <p:nvGrpSpPr>
                  <p:cNvPr id="102" name="Group 101">
                    <a:extLst>
                      <a:ext uri="{FF2B5EF4-FFF2-40B4-BE49-F238E27FC236}">
                        <a16:creationId xmlns:a16="http://schemas.microsoft.com/office/drawing/2014/main" id="{F4915C65-FEA4-A588-A072-1E7C6E004DDD}"/>
                      </a:ext>
                    </a:extLst>
                  </p:cNvPr>
                  <p:cNvGrpSpPr/>
                  <p:nvPr/>
                </p:nvGrpSpPr>
                <p:grpSpPr>
                  <a:xfrm>
                    <a:off x="3727815" y="5603741"/>
                    <a:ext cx="489959" cy="689967"/>
                    <a:chOff x="2261480" y="4508108"/>
                    <a:chExt cx="489959" cy="689967"/>
                  </a:xfrm>
                </p:grpSpPr>
                <p:grpSp>
                  <p:nvGrpSpPr>
                    <p:cNvPr id="104" name="Group 103">
                      <a:extLst>
                        <a:ext uri="{FF2B5EF4-FFF2-40B4-BE49-F238E27FC236}">
                          <a16:creationId xmlns:a16="http://schemas.microsoft.com/office/drawing/2014/main" id="{90DA3E66-BBE5-D843-4E96-D4E122C34BB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261480" y="4508108"/>
                      <a:ext cx="489959" cy="689967"/>
                      <a:chOff x="2030819" y="2806995"/>
                      <a:chExt cx="489959" cy="689967"/>
                    </a:xfrm>
                  </p:grpSpPr>
                  <p:sp>
                    <p:nvSpPr>
                      <p:cNvPr id="106" name="Oval 105">
                        <a:extLst>
                          <a:ext uri="{FF2B5EF4-FFF2-40B4-BE49-F238E27FC236}">
                            <a16:creationId xmlns:a16="http://schemas.microsoft.com/office/drawing/2014/main" id="{2EA6680C-2A7D-84B5-C4A8-7D70AC0CD74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30819" y="2806995"/>
                        <a:ext cx="489959" cy="689967"/>
                      </a:xfrm>
                      <a:prstGeom prst="ellipse">
                        <a:avLst/>
                      </a:prstGeom>
                      <a:solidFill>
                        <a:srgbClr val="D57086"/>
                      </a:solidFill>
                      <a:ln>
                        <a:solidFill>
                          <a:srgbClr val="D57086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dirty="0"/>
                      </a:p>
                    </p:txBody>
                  </p:sp>
                  <p:sp>
                    <p:nvSpPr>
                      <p:cNvPr id="107" name="Oval 106">
                        <a:extLst>
                          <a:ext uri="{FF2B5EF4-FFF2-40B4-BE49-F238E27FC236}">
                            <a16:creationId xmlns:a16="http://schemas.microsoft.com/office/drawing/2014/main" id="{ABBD5BAA-4B99-FD20-5233-82D48293558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25362" y="3015049"/>
                        <a:ext cx="277883" cy="293044"/>
                      </a:xfrm>
                      <a:prstGeom prst="ellipse">
                        <a:avLst/>
                      </a:prstGeom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n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dirty="0"/>
                      </a:p>
                    </p:txBody>
                  </p:sp>
                </p:grpSp>
                <p:sp>
                  <p:nvSpPr>
                    <p:cNvPr id="105" name="Oval 104">
                      <a:extLst>
                        <a:ext uri="{FF2B5EF4-FFF2-40B4-BE49-F238E27FC236}">
                          <a16:creationId xmlns:a16="http://schemas.microsoft.com/office/drawing/2014/main" id="{1B30908A-6184-56CC-B77B-BBFA8E07D3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50755" y="4872681"/>
                      <a:ext cx="36000" cy="36000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03" name="Oval 102">
                    <a:extLst>
                      <a:ext uri="{FF2B5EF4-FFF2-40B4-BE49-F238E27FC236}">
                        <a16:creationId xmlns:a16="http://schemas.microsoft.com/office/drawing/2014/main" id="{75930E28-0183-95A1-59B8-BCB8660C5591}"/>
                      </a:ext>
                    </a:extLst>
                  </p:cNvPr>
                  <p:cNvSpPr/>
                  <p:nvPr/>
                </p:nvSpPr>
                <p:spPr>
                  <a:xfrm>
                    <a:off x="3987113" y="5865341"/>
                    <a:ext cx="36000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F008EE76-3AAA-C964-7716-A6674E7CB735}"/>
                    </a:ext>
                  </a:extLst>
                </p:cNvPr>
                <p:cNvSpPr/>
                <p:nvPr/>
              </p:nvSpPr>
              <p:spPr>
                <a:xfrm>
                  <a:off x="4011825" y="5049795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2921CAEA-8BD2-C93D-5A4D-A56CBC6B1CDE}"/>
                  </a:ext>
                </a:extLst>
              </p:cNvPr>
              <p:cNvSpPr/>
              <p:nvPr/>
            </p:nvSpPr>
            <p:spPr>
              <a:xfrm>
                <a:off x="4942699" y="5659396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41405F4-4D2E-3AB6-1917-47381EF602A4}"/>
                </a:ext>
              </a:extLst>
            </p:cNvPr>
            <p:cNvGrpSpPr/>
            <p:nvPr/>
          </p:nvGrpSpPr>
          <p:grpSpPr>
            <a:xfrm rot="5400000">
              <a:off x="8975798" y="5504543"/>
              <a:ext cx="476724" cy="394309"/>
              <a:chOff x="4732638" y="4683210"/>
              <a:chExt cx="1112108" cy="1272747"/>
            </a:xfrm>
          </p:grpSpPr>
          <p:pic>
            <p:nvPicPr>
              <p:cNvPr id="89" name="Picture 88">
                <a:extLst>
                  <a:ext uri="{FF2B5EF4-FFF2-40B4-BE49-F238E27FC236}">
                    <a16:creationId xmlns:a16="http://schemas.microsoft.com/office/drawing/2014/main" id="{B2825B88-F1FF-65E5-E7F1-E1B7976274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11966" t="3264" r="16235" b="3616"/>
              <a:stretch>
                <a:fillRect/>
              </a:stretch>
            </p:blipFill>
            <p:spPr>
              <a:xfrm>
                <a:off x="4732638" y="4683210"/>
                <a:ext cx="1112108" cy="1272747"/>
              </a:xfrm>
              <a:prstGeom prst="rect">
                <a:avLst/>
              </a:prstGeom>
            </p:spPr>
          </p:pic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C69564EE-0613-B69E-AAF8-06D7C0DAC14B}"/>
                  </a:ext>
                </a:extLst>
              </p:cNvPr>
              <p:cNvSpPr/>
              <p:nvPr/>
            </p:nvSpPr>
            <p:spPr>
              <a:xfrm>
                <a:off x="5060906" y="5066270"/>
                <a:ext cx="388423" cy="519584"/>
              </a:xfrm>
              <a:prstGeom prst="ellipse">
                <a:avLst/>
              </a:prstGeom>
              <a:solidFill>
                <a:srgbClr val="F8BABD"/>
              </a:solidFill>
              <a:ln>
                <a:solidFill>
                  <a:srgbClr val="F8BAB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285E57EC-7EE5-3A6A-1BC1-269A789072D2}"/>
                  </a:ext>
                </a:extLst>
              </p:cNvPr>
              <p:cNvSpPr/>
              <p:nvPr/>
            </p:nvSpPr>
            <p:spPr>
              <a:xfrm>
                <a:off x="5115696" y="542461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2A8C2E99-ACB2-BF84-C27F-54FB1018FCC0}"/>
                  </a:ext>
                </a:extLst>
              </p:cNvPr>
              <p:cNvSpPr/>
              <p:nvPr/>
            </p:nvSpPr>
            <p:spPr>
              <a:xfrm>
                <a:off x="5132173" y="524338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CC45303B-668C-7316-E733-77A866F242DE}"/>
                  </a:ext>
                </a:extLst>
              </p:cNvPr>
              <p:cNvSpPr/>
              <p:nvPr/>
            </p:nvSpPr>
            <p:spPr>
              <a:xfrm>
                <a:off x="5284572" y="518571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873CCDC4-F266-C032-04A8-18C5083F3661}"/>
                  </a:ext>
                </a:extLst>
              </p:cNvPr>
              <p:cNvSpPr/>
              <p:nvPr/>
            </p:nvSpPr>
            <p:spPr>
              <a:xfrm>
                <a:off x="5288691" y="5387546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78286676-5869-C7CD-5113-67FE3B9D8142}"/>
                  </a:ext>
                </a:extLst>
              </p:cNvPr>
              <p:cNvSpPr/>
              <p:nvPr/>
            </p:nvSpPr>
            <p:spPr>
              <a:xfrm>
                <a:off x="5181599" y="5132173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0425855E-7467-2EFD-5D52-D7E9BBE457AE}"/>
                  </a:ext>
                </a:extLst>
              </p:cNvPr>
              <p:cNvSpPr/>
              <p:nvPr/>
            </p:nvSpPr>
            <p:spPr>
              <a:xfrm>
                <a:off x="5210432" y="530928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D7A20AB5-DFA6-969B-AE81-D3FA2CE8D491}"/>
                  </a:ext>
                </a:extLst>
              </p:cNvPr>
              <p:cNvSpPr/>
              <p:nvPr/>
            </p:nvSpPr>
            <p:spPr>
              <a:xfrm>
                <a:off x="5375189" y="528869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1C7591B-4C0E-6232-EDCB-9F84E494F38F}"/>
                </a:ext>
              </a:extLst>
            </p:cNvPr>
            <p:cNvGrpSpPr/>
            <p:nvPr/>
          </p:nvGrpSpPr>
          <p:grpSpPr>
            <a:xfrm rot="5400000">
              <a:off x="9589887" y="5524831"/>
              <a:ext cx="476724" cy="394309"/>
              <a:chOff x="4732638" y="4683210"/>
              <a:chExt cx="1112108" cy="1272747"/>
            </a:xfrm>
          </p:grpSpPr>
          <p:pic>
            <p:nvPicPr>
              <p:cNvPr id="80" name="Picture 79">
                <a:extLst>
                  <a:ext uri="{FF2B5EF4-FFF2-40B4-BE49-F238E27FC236}">
                    <a16:creationId xmlns:a16="http://schemas.microsoft.com/office/drawing/2014/main" id="{6BF37872-3921-3236-D3F7-7891E6F358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11966" t="3264" r="16235" b="3616"/>
              <a:stretch>
                <a:fillRect/>
              </a:stretch>
            </p:blipFill>
            <p:spPr>
              <a:xfrm>
                <a:off x="4732638" y="4683210"/>
                <a:ext cx="1112108" cy="1272747"/>
              </a:xfrm>
              <a:prstGeom prst="rect">
                <a:avLst/>
              </a:prstGeom>
            </p:spPr>
          </p:pic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AE32D3A9-E689-A93E-F3E5-C6C197386F2C}"/>
                  </a:ext>
                </a:extLst>
              </p:cNvPr>
              <p:cNvSpPr/>
              <p:nvPr/>
            </p:nvSpPr>
            <p:spPr>
              <a:xfrm>
                <a:off x="5060906" y="5066270"/>
                <a:ext cx="388423" cy="519584"/>
              </a:xfrm>
              <a:prstGeom prst="ellipse">
                <a:avLst/>
              </a:prstGeom>
              <a:solidFill>
                <a:srgbClr val="F8BABD"/>
              </a:solidFill>
              <a:ln>
                <a:solidFill>
                  <a:srgbClr val="F8BAB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04128BC6-C90C-9868-AE3F-4278C4DB52DA}"/>
                  </a:ext>
                </a:extLst>
              </p:cNvPr>
              <p:cNvSpPr/>
              <p:nvPr/>
            </p:nvSpPr>
            <p:spPr>
              <a:xfrm>
                <a:off x="5115696" y="542461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42AAD419-312A-50E9-B187-54643968FF18}"/>
                  </a:ext>
                </a:extLst>
              </p:cNvPr>
              <p:cNvSpPr/>
              <p:nvPr/>
            </p:nvSpPr>
            <p:spPr>
              <a:xfrm>
                <a:off x="5132173" y="524338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41CEE743-9817-FAA7-DA25-B2F5DBBCFF00}"/>
                  </a:ext>
                </a:extLst>
              </p:cNvPr>
              <p:cNvSpPr/>
              <p:nvPr/>
            </p:nvSpPr>
            <p:spPr>
              <a:xfrm>
                <a:off x="5284572" y="518571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3EC550C2-18B4-9BE4-52B2-BEBA45498299}"/>
                  </a:ext>
                </a:extLst>
              </p:cNvPr>
              <p:cNvSpPr/>
              <p:nvPr/>
            </p:nvSpPr>
            <p:spPr>
              <a:xfrm>
                <a:off x="5288691" y="5387546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C18D2BBA-1D01-D075-72E0-EAD2508BDC6C}"/>
                  </a:ext>
                </a:extLst>
              </p:cNvPr>
              <p:cNvSpPr/>
              <p:nvPr/>
            </p:nvSpPr>
            <p:spPr>
              <a:xfrm>
                <a:off x="5181599" y="5132173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DAF607F0-8F20-CF7A-D5E2-B7F0A599030E}"/>
                  </a:ext>
                </a:extLst>
              </p:cNvPr>
              <p:cNvSpPr/>
              <p:nvPr/>
            </p:nvSpPr>
            <p:spPr>
              <a:xfrm>
                <a:off x="5210432" y="530928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9E9DFF1F-8A68-C7A1-2542-871494D775C3}"/>
                  </a:ext>
                </a:extLst>
              </p:cNvPr>
              <p:cNvSpPr/>
              <p:nvPr/>
            </p:nvSpPr>
            <p:spPr>
              <a:xfrm>
                <a:off x="5375189" y="528869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680EEF0-6F6E-087B-8220-690136B5424B}"/>
                </a:ext>
              </a:extLst>
            </p:cNvPr>
            <p:cNvGrpSpPr/>
            <p:nvPr/>
          </p:nvGrpSpPr>
          <p:grpSpPr>
            <a:xfrm rot="5400000">
              <a:off x="10003588" y="6265274"/>
              <a:ext cx="476724" cy="394309"/>
              <a:chOff x="4732638" y="4683210"/>
              <a:chExt cx="1112108" cy="1272747"/>
            </a:xfrm>
          </p:grpSpPr>
          <p:pic>
            <p:nvPicPr>
              <p:cNvPr id="71" name="Picture 70">
                <a:extLst>
                  <a:ext uri="{FF2B5EF4-FFF2-40B4-BE49-F238E27FC236}">
                    <a16:creationId xmlns:a16="http://schemas.microsoft.com/office/drawing/2014/main" id="{759DE4C3-DC97-D361-CC3E-2DF89E9200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11966" t="3264" r="16235" b="3616"/>
              <a:stretch>
                <a:fillRect/>
              </a:stretch>
            </p:blipFill>
            <p:spPr>
              <a:xfrm>
                <a:off x="4732638" y="4683210"/>
                <a:ext cx="1112108" cy="1272747"/>
              </a:xfrm>
              <a:prstGeom prst="rect">
                <a:avLst/>
              </a:prstGeom>
              <a:noFill/>
            </p:spPr>
          </p:pic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DCA70220-E904-FCB7-9BBA-157180FCB4EB}"/>
                  </a:ext>
                </a:extLst>
              </p:cNvPr>
              <p:cNvSpPr/>
              <p:nvPr/>
            </p:nvSpPr>
            <p:spPr>
              <a:xfrm>
                <a:off x="5060906" y="5066270"/>
                <a:ext cx="388423" cy="519584"/>
              </a:xfrm>
              <a:prstGeom prst="ellipse">
                <a:avLst/>
              </a:prstGeom>
              <a:solidFill>
                <a:srgbClr val="F8BABD"/>
              </a:solidFill>
              <a:ln>
                <a:solidFill>
                  <a:srgbClr val="F8BAB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B2D6AC57-DD7F-5FE1-441D-54918A3816BD}"/>
                  </a:ext>
                </a:extLst>
              </p:cNvPr>
              <p:cNvSpPr/>
              <p:nvPr/>
            </p:nvSpPr>
            <p:spPr>
              <a:xfrm>
                <a:off x="5115696" y="542461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6D45DAF1-B3F6-659C-251C-83088DC4DFED}"/>
                  </a:ext>
                </a:extLst>
              </p:cNvPr>
              <p:cNvSpPr/>
              <p:nvPr/>
            </p:nvSpPr>
            <p:spPr>
              <a:xfrm>
                <a:off x="5132173" y="524338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650EDF7B-CAC9-C16F-80AA-26D21CAA1665}"/>
                  </a:ext>
                </a:extLst>
              </p:cNvPr>
              <p:cNvSpPr/>
              <p:nvPr/>
            </p:nvSpPr>
            <p:spPr>
              <a:xfrm>
                <a:off x="5284572" y="518571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BCA202B7-950E-E7A2-A6B2-2A424A462EC4}"/>
                  </a:ext>
                </a:extLst>
              </p:cNvPr>
              <p:cNvSpPr/>
              <p:nvPr/>
            </p:nvSpPr>
            <p:spPr>
              <a:xfrm>
                <a:off x="5288691" y="5387546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0ECCFE3A-00F5-8836-22DD-B96B055DFE20}"/>
                  </a:ext>
                </a:extLst>
              </p:cNvPr>
              <p:cNvSpPr/>
              <p:nvPr/>
            </p:nvSpPr>
            <p:spPr>
              <a:xfrm>
                <a:off x="5181599" y="5132173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7D2D8DFD-8515-49D7-F257-DC22AAC94816}"/>
                  </a:ext>
                </a:extLst>
              </p:cNvPr>
              <p:cNvSpPr/>
              <p:nvPr/>
            </p:nvSpPr>
            <p:spPr>
              <a:xfrm>
                <a:off x="5210432" y="530928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57BA0A34-EB3C-B19C-AD26-4D29A6983613}"/>
                  </a:ext>
                </a:extLst>
              </p:cNvPr>
              <p:cNvSpPr/>
              <p:nvPr/>
            </p:nvSpPr>
            <p:spPr>
              <a:xfrm>
                <a:off x="5375189" y="528869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9995662-04ED-620B-F79E-D280AE4981D6}"/>
                </a:ext>
              </a:extLst>
            </p:cNvPr>
            <p:cNvGrpSpPr/>
            <p:nvPr/>
          </p:nvGrpSpPr>
          <p:grpSpPr>
            <a:xfrm rot="5400000">
              <a:off x="9492925" y="6295704"/>
              <a:ext cx="476724" cy="394309"/>
              <a:chOff x="4732638" y="4683210"/>
              <a:chExt cx="1112108" cy="1272747"/>
            </a:xfrm>
          </p:grpSpPr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4661BB6C-7B13-5CE9-57CE-3D0124EDFE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11966" t="3264" r="16235" b="3616"/>
              <a:stretch>
                <a:fillRect/>
              </a:stretch>
            </p:blipFill>
            <p:spPr>
              <a:xfrm>
                <a:off x="4732638" y="4683210"/>
                <a:ext cx="1112108" cy="1272747"/>
              </a:xfrm>
              <a:prstGeom prst="rect">
                <a:avLst/>
              </a:prstGeom>
            </p:spPr>
          </p:pic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4E1CB5D3-8837-76CF-8BC3-8A628C22A41D}"/>
                  </a:ext>
                </a:extLst>
              </p:cNvPr>
              <p:cNvSpPr/>
              <p:nvPr/>
            </p:nvSpPr>
            <p:spPr>
              <a:xfrm>
                <a:off x="5060906" y="5066270"/>
                <a:ext cx="388423" cy="519584"/>
              </a:xfrm>
              <a:prstGeom prst="ellipse">
                <a:avLst/>
              </a:prstGeom>
              <a:solidFill>
                <a:srgbClr val="F8BABD"/>
              </a:solidFill>
              <a:ln>
                <a:solidFill>
                  <a:srgbClr val="F8BAB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BE363BD5-4A58-2B2B-4D15-5C10475EFE25}"/>
                  </a:ext>
                </a:extLst>
              </p:cNvPr>
              <p:cNvSpPr/>
              <p:nvPr/>
            </p:nvSpPr>
            <p:spPr>
              <a:xfrm>
                <a:off x="5115696" y="542461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8E9E4F4F-25EA-33D2-EF6D-BF29FEF7F240}"/>
                  </a:ext>
                </a:extLst>
              </p:cNvPr>
              <p:cNvSpPr/>
              <p:nvPr/>
            </p:nvSpPr>
            <p:spPr>
              <a:xfrm>
                <a:off x="5132173" y="524338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A3BB59C9-322B-0B48-6879-179E31475D64}"/>
                  </a:ext>
                </a:extLst>
              </p:cNvPr>
              <p:cNvSpPr/>
              <p:nvPr/>
            </p:nvSpPr>
            <p:spPr>
              <a:xfrm>
                <a:off x="5284572" y="518571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42E3DAF0-486E-A97F-01D7-6FF7E4F95062}"/>
                  </a:ext>
                </a:extLst>
              </p:cNvPr>
              <p:cNvSpPr/>
              <p:nvPr/>
            </p:nvSpPr>
            <p:spPr>
              <a:xfrm>
                <a:off x="5288691" y="5387546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FEB64E4A-7DBC-016C-A17B-DA41D3F7431F}"/>
                  </a:ext>
                </a:extLst>
              </p:cNvPr>
              <p:cNvSpPr/>
              <p:nvPr/>
            </p:nvSpPr>
            <p:spPr>
              <a:xfrm>
                <a:off x="5181599" y="5132173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9FEA6265-0CC7-B50B-77BD-6D760FE68249}"/>
                  </a:ext>
                </a:extLst>
              </p:cNvPr>
              <p:cNvSpPr/>
              <p:nvPr/>
            </p:nvSpPr>
            <p:spPr>
              <a:xfrm>
                <a:off x="5210432" y="530928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EF39A4D7-DC6F-3BF2-55E5-682FB1524CB2}"/>
                  </a:ext>
                </a:extLst>
              </p:cNvPr>
              <p:cNvSpPr/>
              <p:nvPr/>
            </p:nvSpPr>
            <p:spPr>
              <a:xfrm>
                <a:off x="5375189" y="528869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A8E0D53-C09D-2DA5-F391-9D91703F9B3E}"/>
                </a:ext>
              </a:extLst>
            </p:cNvPr>
            <p:cNvGrpSpPr/>
            <p:nvPr/>
          </p:nvGrpSpPr>
          <p:grpSpPr>
            <a:xfrm rot="5400000">
              <a:off x="9085688" y="6265274"/>
              <a:ext cx="476724" cy="394309"/>
              <a:chOff x="4732638" y="4683210"/>
              <a:chExt cx="1112108" cy="1272747"/>
            </a:xfrm>
          </p:grpSpPr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2D3526C0-2DC3-D3E0-E7A5-EE76278195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11966" t="3264" r="16235" b="3616"/>
              <a:stretch>
                <a:fillRect/>
              </a:stretch>
            </p:blipFill>
            <p:spPr>
              <a:xfrm>
                <a:off x="4732638" y="4683210"/>
                <a:ext cx="1112108" cy="1272747"/>
              </a:xfrm>
              <a:prstGeom prst="rect">
                <a:avLst/>
              </a:prstGeom>
            </p:spPr>
          </p:pic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F93E904B-63FC-9AAB-1AA6-40D45CCB1C09}"/>
                  </a:ext>
                </a:extLst>
              </p:cNvPr>
              <p:cNvSpPr/>
              <p:nvPr/>
            </p:nvSpPr>
            <p:spPr>
              <a:xfrm>
                <a:off x="5060906" y="5066270"/>
                <a:ext cx="388423" cy="519584"/>
              </a:xfrm>
              <a:prstGeom prst="ellipse">
                <a:avLst/>
              </a:prstGeom>
              <a:solidFill>
                <a:srgbClr val="F8BABD"/>
              </a:solidFill>
              <a:ln>
                <a:solidFill>
                  <a:srgbClr val="F8BAB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7686B3A1-B363-E3FD-75D1-53D089CE7622}"/>
                  </a:ext>
                </a:extLst>
              </p:cNvPr>
              <p:cNvSpPr/>
              <p:nvPr/>
            </p:nvSpPr>
            <p:spPr>
              <a:xfrm>
                <a:off x="5115696" y="542461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4DD73A31-452D-14B5-A381-5E21796AFDD4}"/>
                  </a:ext>
                </a:extLst>
              </p:cNvPr>
              <p:cNvSpPr/>
              <p:nvPr/>
            </p:nvSpPr>
            <p:spPr>
              <a:xfrm>
                <a:off x="5132173" y="524338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9A5894F1-6D4A-EE15-7ED9-2D96BF7D4DF9}"/>
                  </a:ext>
                </a:extLst>
              </p:cNvPr>
              <p:cNvSpPr/>
              <p:nvPr/>
            </p:nvSpPr>
            <p:spPr>
              <a:xfrm>
                <a:off x="5284572" y="518571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8F8220DF-08B3-9CC1-AB97-6399D3E874E4}"/>
                  </a:ext>
                </a:extLst>
              </p:cNvPr>
              <p:cNvSpPr/>
              <p:nvPr/>
            </p:nvSpPr>
            <p:spPr>
              <a:xfrm>
                <a:off x="5288691" y="5387546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97FDC5F7-DE52-7B5C-4C1A-72BB1772002A}"/>
                  </a:ext>
                </a:extLst>
              </p:cNvPr>
              <p:cNvSpPr/>
              <p:nvPr/>
            </p:nvSpPr>
            <p:spPr>
              <a:xfrm>
                <a:off x="5181599" y="5132173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E446572F-4E33-3371-14D3-89D8FDAF6A65}"/>
                  </a:ext>
                </a:extLst>
              </p:cNvPr>
              <p:cNvSpPr/>
              <p:nvPr/>
            </p:nvSpPr>
            <p:spPr>
              <a:xfrm>
                <a:off x="5210432" y="530928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DC54AE35-3910-2BFE-2922-C7AF98CFADAD}"/>
                  </a:ext>
                </a:extLst>
              </p:cNvPr>
              <p:cNvSpPr/>
              <p:nvPr/>
            </p:nvSpPr>
            <p:spPr>
              <a:xfrm>
                <a:off x="5375189" y="528869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8C1C5D3-DFC4-0AAB-8B52-2535AD3CFC98}"/>
                </a:ext>
              </a:extLst>
            </p:cNvPr>
            <p:cNvGrpSpPr/>
            <p:nvPr/>
          </p:nvGrpSpPr>
          <p:grpSpPr>
            <a:xfrm rot="5400000">
              <a:off x="8659057" y="6244989"/>
              <a:ext cx="476724" cy="394309"/>
              <a:chOff x="4732638" y="4683210"/>
              <a:chExt cx="1112108" cy="1272747"/>
            </a:xfrm>
          </p:grpSpPr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635AE1FD-A12C-243F-3A89-8FB8AEE09E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11966" t="3264" r="16235" b="3616"/>
              <a:stretch>
                <a:fillRect/>
              </a:stretch>
            </p:blipFill>
            <p:spPr>
              <a:xfrm>
                <a:off x="4732638" y="4683210"/>
                <a:ext cx="1112108" cy="1272747"/>
              </a:xfrm>
              <a:prstGeom prst="rect">
                <a:avLst/>
              </a:prstGeom>
            </p:spPr>
          </p:pic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53EA804A-38A0-86AB-A974-C29EE32467CF}"/>
                  </a:ext>
                </a:extLst>
              </p:cNvPr>
              <p:cNvSpPr/>
              <p:nvPr/>
            </p:nvSpPr>
            <p:spPr>
              <a:xfrm>
                <a:off x="5060906" y="5066270"/>
                <a:ext cx="388423" cy="519584"/>
              </a:xfrm>
              <a:prstGeom prst="ellipse">
                <a:avLst/>
              </a:prstGeom>
              <a:solidFill>
                <a:srgbClr val="F8BABD"/>
              </a:solidFill>
              <a:ln>
                <a:solidFill>
                  <a:srgbClr val="F8BAB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7038A880-89FB-B417-BE94-E7A1EC3096C7}"/>
                  </a:ext>
                </a:extLst>
              </p:cNvPr>
              <p:cNvSpPr/>
              <p:nvPr/>
            </p:nvSpPr>
            <p:spPr>
              <a:xfrm>
                <a:off x="5115696" y="542461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35AAAC19-03A4-2456-A458-34944A9C51CB}"/>
                  </a:ext>
                </a:extLst>
              </p:cNvPr>
              <p:cNvSpPr/>
              <p:nvPr/>
            </p:nvSpPr>
            <p:spPr>
              <a:xfrm>
                <a:off x="5132173" y="5243384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C0877A0F-5F9C-3D35-A092-CA16ECEA990B}"/>
                  </a:ext>
                </a:extLst>
              </p:cNvPr>
              <p:cNvSpPr/>
              <p:nvPr/>
            </p:nvSpPr>
            <p:spPr>
              <a:xfrm>
                <a:off x="5284572" y="5185719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78FFF9C9-F57D-A4A0-E763-A90AD7EE08B7}"/>
                  </a:ext>
                </a:extLst>
              </p:cNvPr>
              <p:cNvSpPr/>
              <p:nvPr/>
            </p:nvSpPr>
            <p:spPr>
              <a:xfrm>
                <a:off x="5288691" y="5387546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D26FB7FC-732E-C13D-3A1C-2B8DC601625F}"/>
                  </a:ext>
                </a:extLst>
              </p:cNvPr>
              <p:cNvSpPr/>
              <p:nvPr/>
            </p:nvSpPr>
            <p:spPr>
              <a:xfrm>
                <a:off x="5181599" y="5132173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BC676DD7-0E4F-FB44-1DBD-B9ADE249B290}"/>
                  </a:ext>
                </a:extLst>
              </p:cNvPr>
              <p:cNvSpPr/>
              <p:nvPr/>
            </p:nvSpPr>
            <p:spPr>
              <a:xfrm>
                <a:off x="5210432" y="5309287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9581173B-47BC-8A4B-85C3-491FCBB46AAC}"/>
                  </a:ext>
                </a:extLst>
              </p:cNvPr>
              <p:cNvSpPr/>
              <p:nvPr/>
            </p:nvSpPr>
            <p:spPr>
              <a:xfrm>
                <a:off x="5375189" y="528869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0370A369-9116-2878-9FCF-5F02F3F967CE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9275013" y="4532057"/>
              <a:ext cx="294149" cy="155139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7623FD1E-821D-97E9-2425-8B01AD5397D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953483" y="4519645"/>
              <a:ext cx="267101" cy="10558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3CF4B47E-5C92-2F5F-BF03-19ABE9A65A40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9602476" y="5286971"/>
              <a:ext cx="223147" cy="122819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75356BB2-9856-544D-5281-E73D19B0022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285123" y="5303595"/>
              <a:ext cx="226528" cy="86188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7259D60F-E9B5-0083-5E7B-5CA41A6FD896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9897668" y="6030796"/>
              <a:ext cx="223147" cy="122819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5A233B5E-F848-F646-FB97-63608CF95E9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699885" y="6070326"/>
              <a:ext cx="202861" cy="7757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FA31028E-622C-9EE9-43DE-0C1044BCF6F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927444" y="5986562"/>
              <a:ext cx="226528" cy="86188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A302F070-B7F3-F594-343B-0FF2A4202DD1}"/>
                </a:ext>
              </a:extLst>
            </p:cNvPr>
            <p:cNvCxnSpPr>
              <a:cxnSpLocks/>
              <a:endCxn id="53" idx="1"/>
            </p:cNvCxnSpPr>
            <p:nvPr/>
          </p:nvCxnSpPr>
          <p:spPr>
            <a:xfrm rot="5400000" flipV="1">
              <a:off x="9151789" y="6051805"/>
              <a:ext cx="263720" cy="80802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370F30BE-C1AD-1631-CF7C-8B34BF16BE97}"/>
                </a:ext>
              </a:extLst>
            </p:cNvPr>
            <p:cNvSpPr txBox="1"/>
            <p:nvPr/>
          </p:nvSpPr>
          <p:spPr>
            <a:xfrm>
              <a:off x="11051064" y="5688234"/>
              <a:ext cx="959706" cy="3665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cancer</a:t>
              </a:r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1FF06ABA-2952-4495-2A36-384B2078B0BB}"/>
              </a:ext>
            </a:extLst>
          </p:cNvPr>
          <p:cNvGrpSpPr/>
          <p:nvPr/>
        </p:nvGrpSpPr>
        <p:grpSpPr>
          <a:xfrm>
            <a:off x="10553838" y="2431458"/>
            <a:ext cx="418962" cy="460022"/>
            <a:chOff x="5364000" y="3420000"/>
            <a:chExt cx="720000" cy="720000"/>
          </a:xfrm>
        </p:grpSpPr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0F4A4BF7-42C5-E06E-CD84-96BB625E68F1}"/>
                </a:ext>
              </a:extLst>
            </p:cNvPr>
            <p:cNvCxnSpPr/>
            <p:nvPr/>
          </p:nvCxnSpPr>
          <p:spPr>
            <a:xfrm>
              <a:off x="5364000" y="3420000"/>
              <a:ext cx="720000" cy="7200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663D0AD7-FE64-B1E6-8A72-8BE065A8D7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64000" y="3420000"/>
              <a:ext cx="720000" cy="7200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6" name="Down Arrow 185">
            <a:extLst>
              <a:ext uri="{FF2B5EF4-FFF2-40B4-BE49-F238E27FC236}">
                <a16:creationId xmlns:a16="http://schemas.microsoft.com/office/drawing/2014/main" id="{90BE8D49-8A24-FDA5-66C8-8687F094CAC3}"/>
              </a:ext>
            </a:extLst>
          </p:cNvPr>
          <p:cNvSpPr/>
          <p:nvPr/>
        </p:nvSpPr>
        <p:spPr>
          <a:xfrm>
            <a:off x="11343503" y="1346886"/>
            <a:ext cx="197708" cy="428779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E62DB52C-F392-0045-1B82-C97342B4018F}"/>
              </a:ext>
            </a:extLst>
          </p:cNvPr>
          <p:cNvSpPr txBox="1"/>
          <p:nvPr/>
        </p:nvSpPr>
        <p:spPr>
          <a:xfrm rot="5400000">
            <a:off x="11489723" y="3088500"/>
            <a:ext cx="620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373535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E5D55-6E16-00F9-6616-7915BC61E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924" y="130347"/>
            <a:ext cx="10515600" cy="1325563"/>
          </a:xfrm>
        </p:spPr>
        <p:txBody>
          <a:bodyPr/>
          <a:lstStyle/>
          <a:p>
            <a:r>
              <a:rPr lang="en-GB" sz="3600" b="1" dirty="0">
                <a:solidFill>
                  <a:srgbClr val="3A1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Generating Variation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2F27B-A8C8-F72B-0BD3-FA28198E4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752" y="1225891"/>
            <a:ext cx="10515600" cy="374152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Causes of somatic mutations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Endogenous (Internal) Processes: DNA replication errors, DNA damage, …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Exogenous (External) Factors: radiation (X-rays, UV light, …), chemicals, smoking, …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Transformation from normal to cancer cell may require many years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Often, tumor suppressor genes are inactivated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BRCA1/BRCA2, TP53, …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Alterations ranges from single-base substitutions to chromosome-level aberrations</a:t>
            </a:r>
          </a:p>
          <a:p>
            <a:pPr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diagram of a dna and tumor cells&#10;&#10;AI-generated content may be incorrect.">
            <a:extLst>
              <a:ext uri="{FF2B5EF4-FFF2-40B4-BE49-F238E27FC236}">
                <a16:creationId xmlns:a16="http://schemas.microsoft.com/office/drawing/2014/main" id="{372A3E15-6829-100E-98C7-E3EBE3592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902" y="4689389"/>
            <a:ext cx="2693813" cy="1929522"/>
          </a:xfrm>
          <a:prstGeom prst="rect">
            <a:avLst/>
          </a:prstGeom>
        </p:spPr>
      </p:pic>
      <p:pic>
        <p:nvPicPr>
          <p:cNvPr id="7" name="Picture 6" descr="Screen Shot 2018-02-20 at 17.37.32.png">
            <a:extLst>
              <a:ext uri="{FF2B5EF4-FFF2-40B4-BE49-F238E27FC236}">
                <a16:creationId xmlns:a16="http://schemas.microsoft.com/office/drawing/2014/main" id="{3522CF9E-0CDD-BFBE-8706-F7BEF50E72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9" t="3371" r="4479" b="28126"/>
          <a:stretch>
            <a:fillRect/>
          </a:stretch>
        </p:blipFill>
        <p:spPr>
          <a:xfrm>
            <a:off x="4109078" y="4707925"/>
            <a:ext cx="2711851" cy="202650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04E27D91-0FBE-0DE8-8309-AAC2CCE357B9}"/>
              </a:ext>
            </a:extLst>
          </p:cNvPr>
          <p:cNvGrpSpPr/>
          <p:nvPr/>
        </p:nvGrpSpPr>
        <p:grpSpPr>
          <a:xfrm>
            <a:off x="7206786" y="4744995"/>
            <a:ext cx="4590498" cy="1878226"/>
            <a:chOff x="7330353" y="4732638"/>
            <a:chExt cx="4590498" cy="1878226"/>
          </a:xfrm>
        </p:grpSpPr>
        <p:pic>
          <p:nvPicPr>
            <p:cNvPr id="12" name="Content Placeholder 3">
              <a:extLst>
                <a:ext uri="{FF2B5EF4-FFF2-40B4-BE49-F238E27FC236}">
                  <a16:creationId xmlns:a16="http://schemas.microsoft.com/office/drawing/2014/main" id="{DD8B1D04-59B7-B5A0-499B-FBE275D1FC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766" t="5593" r="29202" b="28711"/>
            <a:stretch>
              <a:fillRect/>
            </a:stretch>
          </p:blipFill>
          <p:spPr>
            <a:xfrm>
              <a:off x="7330353" y="4757351"/>
              <a:ext cx="4590498" cy="1853513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76607C2-9C32-5107-3A55-C99028FCDD70}"/>
                </a:ext>
              </a:extLst>
            </p:cNvPr>
            <p:cNvSpPr/>
            <p:nvPr/>
          </p:nvSpPr>
          <p:spPr>
            <a:xfrm>
              <a:off x="7389341" y="4732638"/>
              <a:ext cx="308918" cy="2471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84347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9772E-2A2B-9651-8A84-8177BDEEB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4BBB5-A5B7-9457-17AD-6E270A2EA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281" y="130346"/>
            <a:ext cx="10515600" cy="1325563"/>
          </a:xfrm>
        </p:spPr>
        <p:txBody>
          <a:bodyPr/>
          <a:lstStyle/>
          <a:p>
            <a:r>
              <a:rPr lang="en-GB" sz="3600" b="1" dirty="0">
                <a:solidFill>
                  <a:srgbClr val="3A1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Selection Pressures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F9DB6-E366-0371-4264-31C0B384C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669" y="1315262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environment determines cell fitness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Several selective pressures: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Resource limitation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Immune surveillance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Therapeutic intervention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tumor reshapes the environment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tumor is like an ecosystem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DCEE7B-3B32-A270-ECDC-3726447E2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671793"/>
            <a:ext cx="4687665" cy="432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39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9F932-4438-A11B-6745-6F70A4CE4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11" y="155060"/>
            <a:ext cx="10515600" cy="1325563"/>
          </a:xfrm>
        </p:spPr>
        <p:txBody>
          <a:bodyPr/>
          <a:lstStyle/>
          <a:p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3A1857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Clonal Evolution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FC223-BC07-4661-EAF1-AF3820E86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496" y="6388444"/>
            <a:ext cx="6390503" cy="4695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Driver mutation: a mutation that increases the fitness of the cell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6B818B-5FC0-47A8-E674-4A8AF1146043}"/>
              </a:ext>
            </a:extLst>
          </p:cNvPr>
          <p:cNvSpPr txBox="1"/>
          <p:nvPr/>
        </p:nvSpPr>
        <p:spPr>
          <a:xfrm>
            <a:off x="3304140" y="5901357"/>
            <a:ext cx="2986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Seferbekova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et al, Nat Rev Genet (2023)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60C538B-9B41-9657-DCF6-ADEDF98977AD}"/>
              </a:ext>
            </a:extLst>
          </p:cNvPr>
          <p:cNvGrpSpPr/>
          <p:nvPr/>
        </p:nvGrpSpPr>
        <p:grpSpPr>
          <a:xfrm>
            <a:off x="481913" y="1573618"/>
            <a:ext cx="6049150" cy="4226010"/>
            <a:chOff x="3410465" y="1421028"/>
            <a:chExt cx="5394242" cy="370702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EC766D4-CC48-BF05-DFF5-1F98F82FE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-458" b="61262"/>
            <a:stretch>
              <a:fillRect/>
            </a:stretch>
          </p:blipFill>
          <p:spPr>
            <a:xfrm>
              <a:off x="3448847" y="1482810"/>
              <a:ext cx="5355860" cy="364524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A9EAF56-7A8C-349B-B2A5-AE8C9E0F4B5E}"/>
                </a:ext>
              </a:extLst>
            </p:cNvPr>
            <p:cNvSpPr/>
            <p:nvPr/>
          </p:nvSpPr>
          <p:spPr>
            <a:xfrm>
              <a:off x="3410465" y="1421028"/>
              <a:ext cx="172994" cy="1977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583903-37BC-C643-334E-C710E145FF13}"/>
              </a:ext>
            </a:extLst>
          </p:cNvPr>
          <p:cNvSpPr txBox="1">
            <a:spLocks/>
          </p:cNvSpPr>
          <p:nvPr/>
        </p:nvSpPr>
        <p:spPr>
          <a:xfrm>
            <a:off x="6883431" y="1797175"/>
            <a:ext cx="5308569" cy="298488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Subclones emerge and expand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Branched evolution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Tumors are not homogeneous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Spatial and temporal heterogeneity</a:t>
            </a:r>
          </a:p>
          <a:p>
            <a:pPr lvl="1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011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F403C-2DE1-53C8-A2FD-7A065EBC7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497" y="130347"/>
            <a:ext cx="10515600" cy="1325563"/>
          </a:xfrm>
        </p:spPr>
        <p:txBody>
          <a:bodyPr/>
          <a:lstStyle/>
          <a:p>
            <a:r>
              <a:rPr lang="en-GB" sz="3600" b="1" dirty="0">
                <a:solidFill>
                  <a:srgbClr val="3A1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Cancer Genomics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DB606-9D2B-1211-1ECF-5DA3DFC12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702" y="1306640"/>
            <a:ext cx="10515600" cy="529736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7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High-throughput technologies enable comprehensive tumor profiling</a:t>
            </a:r>
          </a:p>
          <a:p>
            <a:pPr lvl="1">
              <a:lnSpc>
                <a:spcPct val="17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DNA sequencing</a:t>
            </a:r>
          </a:p>
          <a:p>
            <a:pPr lvl="1">
              <a:lnSpc>
                <a:spcPct val="17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RNA sequencing</a:t>
            </a:r>
          </a:p>
          <a:p>
            <a:pPr lvl="1">
              <a:lnSpc>
                <a:spcPct val="17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Single-cell and spatial genomics</a:t>
            </a:r>
          </a:p>
          <a:p>
            <a:pPr lvl="1">
              <a:lnSpc>
                <a:spcPct val="17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Methylation</a:t>
            </a:r>
          </a:p>
          <a:p>
            <a:pPr lvl="1">
              <a:lnSpc>
                <a:spcPct val="17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>
              <a:lnSpc>
                <a:spcPct val="1700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Genomic data support the evolutionary framework</a:t>
            </a:r>
          </a:p>
          <a:p>
            <a:pPr lvl="1">
              <a:lnSpc>
                <a:spcPct val="170000"/>
              </a:lnSpc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Tumours are genetically diverse with multiple coexisting subclones</a:t>
            </a:r>
          </a:p>
          <a:p>
            <a:pPr lvl="1">
              <a:lnSpc>
                <a:spcPct val="170000"/>
              </a:lnSpc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Parallel evolution across sites/metastasis</a:t>
            </a:r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9046C65-FFE8-67DD-FB91-AB268BFE237A}"/>
              </a:ext>
            </a:extLst>
          </p:cNvPr>
          <p:cNvGrpSpPr/>
          <p:nvPr/>
        </p:nvGrpSpPr>
        <p:grpSpPr>
          <a:xfrm>
            <a:off x="6240162" y="2359243"/>
            <a:ext cx="5436159" cy="2620529"/>
            <a:chOff x="495374" y="1854252"/>
            <a:chExt cx="9946085" cy="4348839"/>
          </a:xfrm>
        </p:grpSpPr>
        <p:pic>
          <p:nvPicPr>
            <p:cNvPr id="4" name="Picture 3" descr="Screen Shot 2018-02-21 at 11.53.00.png">
              <a:extLst>
                <a:ext uri="{FF2B5EF4-FFF2-40B4-BE49-F238E27FC236}">
                  <a16:creationId xmlns:a16="http://schemas.microsoft.com/office/drawing/2014/main" id="{7EE2BEDA-0BB9-A25B-4644-12D24A3EB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374" y="1854252"/>
              <a:ext cx="8191426" cy="427191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2F5A06E-35FB-471D-3A36-8A374021D4FF}"/>
                </a:ext>
              </a:extLst>
            </p:cNvPr>
            <p:cNvSpPr/>
            <p:nvPr/>
          </p:nvSpPr>
          <p:spPr>
            <a:xfrm>
              <a:off x="4710434" y="4633784"/>
              <a:ext cx="5731025" cy="15693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2195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69B36-AD3B-766B-570C-3F05727EE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CDC0A-4A55-96B2-8C8C-E719DD5D2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924" y="142703"/>
            <a:ext cx="10515600" cy="1325563"/>
          </a:xfrm>
        </p:spPr>
        <p:txBody>
          <a:bodyPr/>
          <a:lstStyle/>
          <a:p>
            <a:r>
              <a:rPr lang="en-GB" sz="3600" b="1" dirty="0">
                <a:solidFill>
                  <a:srgbClr val="3A1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Phylogenetic Tree Analysis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5C0D708-2E11-2B52-F42C-92DFF2B7642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25" y="2211967"/>
            <a:ext cx="8024510" cy="339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0B967F01-06DE-0B9E-E5BF-7C1CAFCEC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4683" y="5774599"/>
            <a:ext cx="4073955" cy="267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5pPr>
            <a:lvl6pPr marL="15367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6pPr>
            <a:lvl7pPr marL="19939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7pPr>
            <a:lvl8pPr marL="24511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8pPr>
            <a:lvl9pPr marL="29083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9pPr>
          </a:lstStyle>
          <a:p>
            <a:r>
              <a:rPr lang="en-GB" sz="1200" dirty="0">
                <a:latin typeface="Arial" charset="0"/>
              </a:rPr>
              <a:t>Mariam Jamal-</a:t>
            </a:r>
            <a:r>
              <a:rPr lang="en-GB" sz="1200" dirty="0" err="1">
                <a:latin typeface="Arial" charset="0"/>
              </a:rPr>
              <a:t>Hanjani</a:t>
            </a:r>
            <a:r>
              <a:rPr lang="en-GB" sz="1200" dirty="0">
                <a:latin typeface="Arial" charset="0"/>
              </a:rPr>
              <a:t> et al. Clin Cancer Res (2015)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82B959-6CB4-FADC-5183-F5B7482D7BD9}"/>
              </a:ext>
            </a:extLst>
          </p:cNvPr>
          <p:cNvSpPr txBox="1"/>
          <p:nvPr/>
        </p:nvSpPr>
        <p:spPr>
          <a:xfrm>
            <a:off x="2162433" y="1692875"/>
            <a:ext cx="3348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Tracing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tumour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life history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393667-3586-F352-C79D-2BE1F63564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932" t="18406" r="159" b="10497"/>
          <a:stretch>
            <a:fillRect/>
          </a:stretch>
        </p:blipFill>
        <p:spPr>
          <a:xfrm>
            <a:off x="9267567" y="3027406"/>
            <a:ext cx="2557849" cy="2570206"/>
          </a:xfrm>
          <a:prstGeom prst="rect">
            <a:avLst/>
          </a:prstGeom>
        </p:spPr>
      </p:pic>
      <p:sp>
        <p:nvSpPr>
          <p:cNvPr id="9" name="Text Box 4">
            <a:extLst>
              <a:ext uri="{FF2B5EF4-FFF2-40B4-BE49-F238E27FC236}">
                <a16:creationId xmlns:a16="http://schemas.microsoft.com/office/drawing/2014/main" id="{70286DEC-9BC9-F1A5-EA34-F856BB1421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7246" y="5692222"/>
            <a:ext cx="1091858" cy="226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5pPr>
            <a:lvl6pPr marL="15367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6pPr>
            <a:lvl7pPr marL="19939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7pPr>
            <a:lvl8pPr marL="24511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8pPr>
            <a:lvl9pPr marL="29083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9pPr>
          </a:lstStyle>
          <a:p>
            <a:r>
              <a:rPr lang="en-GB" sz="1200" dirty="0">
                <a:latin typeface="Arial" charset="0"/>
              </a:rPr>
              <a:t>Darwin (1837)</a:t>
            </a:r>
          </a:p>
        </p:txBody>
      </p:sp>
    </p:spTree>
    <p:extLst>
      <p:ext uri="{BB962C8B-B14F-4D97-AF65-F5344CB8AC3E}">
        <p14:creationId xmlns:p14="http://schemas.microsoft.com/office/powerpoint/2010/main" val="1935934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8F008-4AD5-A1B6-2F1B-5D28012B2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85087-42CD-45F1-9190-D71AEBCF2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854" y="130346"/>
            <a:ext cx="10515600" cy="1325563"/>
          </a:xfrm>
        </p:spPr>
        <p:txBody>
          <a:bodyPr/>
          <a:lstStyle/>
          <a:p>
            <a:r>
              <a:rPr lang="en-GB" sz="3600" b="1" dirty="0">
                <a:solidFill>
                  <a:srgbClr val="3A1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Liquid Biopsies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16AF3-F1A4-32D3-8940-5FD5D8423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507" y="1474752"/>
            <a:ext cx="9496647" cy="275788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70000"/>
              </a:lnSpc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Tumour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DNA is shed into the bloodstream </a:t>
            </a:r>
          </a:p>
          <a:p>
            <a:pPr>
              <a:lnSpc>
                <a:spcPct val="17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It is a minimally invasive test</a:t>
            </a:r>
          </a:p>
          <a:p>
            <a:pPr lvl="1">
              <a:lnSpc>
                <a:spcPct val="17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Tissue biopsy sampling is restricted</a:t>
            </a:r>
          </a:p>
          <a:p>
            <a:pPr>
              <a:lnSpc>
                <a:spcPct val="17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It can track tumor evolution in real time</a:t>
            </a:r>
          </a:p>
          <a:p>
            <a:pPr lvl="1">
              <a:lnSpc>
                <a:spcPct val="1700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figure1">
            <a:extLst>
              <a:ext uri="{FF2B5EF4-FFF2-40B4-BE49-F238E27FC236}">
                <a16:creationId xmlns:a16="http://schemas.microsoft.com/office/drawing/2014/main" id="{AC074DA2-F0A0-830F-AD7A-D6764E9C8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427" y="2248886"/>
            <a:ext cx="4344982" cy="357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F78318-D21D-4DE3-79C2-8806323F7AC8}"/>
              </a:ext>
            </a:extLst>
          </p:cNvPr>
          <p:cNvSpPr txBox="1"/>
          <p:nvPr/>
        </p:nvSpPr>
        <p:spPr>
          <a:xfrm>
            <a:off x="7440897" y="6162336"/>
            <a:ext cx="41822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Crowley E, et al. Nature Reviews Clinical Oncology (2013)</a:t>
            </a:r>
          </a:p>
        </p:txBody>
      </p:sp>
    </p:spTree>
    <p:extLst>
      <p:ext uri="{BB962C8B-B14F-4D97-AF65-F5344CB8AC3E}">
        <p14:creationId xmlns:p14="http://schemas.microsoft.com/office/powerpoint/2010/main" val="2845318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C373A-2888-0D1E-1261-5F68380A6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71809-7E72-FE7F-E1BB-523D47656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281" y="130346"/>
            <a:ext cx="10515600" cy="1325563"/>
          </a:xfrm>
        </p:spPr>
        <p:txBody>
          <a:bodyPr/>
          <a:lstStyle/>
          <a:p>
            <a:r>
              <a:rPr lang="en-GB" sz="3600" b="1" dirty="0">
                <a:solidFill>
                  <a:srgbClr val="3A1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Therapy as Selection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BBF6F-BF99-8FD2-8BA6-131B0AC45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275" y="1257215"/>
            <a:ext cx="10515600" cy="270930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7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Therapy acts as a strong external selective pressure</a:t>
            </a:r>
          </a:p>
          <a:p>
            <a:pPr lvl="1">
              <a:lnSpc>
                <a:spcPct val="17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Sensitive cells are eliminated</a:t>
            </a:r>
          </a:p>
          <a:p>
            <a:pPr lvl="1">
              <a:lnSpc>
                <a:spcPct val="17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Resistant cells survive and expand</a:t>
            </a:r>
          </a:p>
          <a:p>
            <a:pPr lvl="1">
              <a:lnSpc>
                <a:spcPct val="17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E.g. cells with alterations in the Androgen Receptor (AR) gene in prostate cancer under Androgen Deprivation Therapy (ADT) </a:t>
            </a:r>
          </a:p>
          <a:p>
            <a:pPr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7913E1-151C-E8E2-AB31-A117355AF97F}"/>
              </a:ext>
            </a:extLst>
          </p:cNvPr>
          <p:cNvSpPr txBox="1"/>
          <p:nvPr/>
        </p:nvSpPr>
        <p:spPr>
          <a:xfrm>
            <a:off x="9131643" y="5560541"/>
            <a:ext cx="25578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* MRD: Minimal Residual Disorder</a:t>
            </a:r>
          </a:p>
        </p:txBody>
      </p:sp>
      <p:pic>
        <p:nvPicPr>
          <p:cNvPr id="8" name="Picture 7" descr="A diagram of cell division&#10;&#10;AI-generated content may be incorrect.">
            <a:extLst>
              <a:ext uri="{FF2B5EF4-FFF2-40B4-BE49-F238E27FC236}">
                <a16:creationId xmlns:a16="http://schemas.microsoft.com/office/drawing/2014/main" id="{A03743AE-01B5-5AF0-0C01-11595AF280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642" t="7514" r="11111" b="11622"/>
          <a:stretch>
            <a:fillRect/>
          </a:stretch>
        </p:blipFill>
        <p:spPr>
          <a:xfrm>
            <a:off x="9539416" y="4473142"/>
            <a:ext cx="1606378" cy="96382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9F08603-EBFC-A0D6-763B-7DADE3CD9C57}"/>
              </a:ext>
            </a:extLst>
          </p:cNvPr>
          <p:cNvGrpSpPr/>
          <p:nvPr/>
        </p:nvGrpSpPr>
        <p:grpSpPr>
          <a:xfrm>
            <a:off x="1235674" y="4287795"/>
            <a:ext cx="7611763" cy="1445740"/>
            <a:chOff x="1941807" y="3768809"/>
            <a:chExt cx="8654251" cy="147045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B9A2D86-AD9C-E914-26DD-14BA84F815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3423" b="81441"/>
            <a:stretch>
              <a:fillRect/>
            </a:stretch>
          </p:blipFill>
          <p:spPr>
            <a:xfrm>
              <a:off x="1941807" y="3768809"/>
              <a:ext cx="8654251" cy="147045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FEB4A21-AB21-900D-85B8-603FA4F8FB74}"/>
                </a:ext>
              </a:extLst>
            </p:cNvPr>
            <p:cNvSpPr txBox="1"/>
            <p:nvPr/>
          </p:nvSpPr>
          <p:spPr>
            <a:xfrm>
              <a:off x="6462584" y="3805882"/>
              <a:ext cx="2100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D72CD76-295F-715C-E5AA-3C0DCD753BD1}"/>
              </a:ext>
            </a:extLst>
          </p:cNvPr>
          <p:cNvSpPr txBox="1"/>
          <p:nvPr/>
        </p:nvSpPr>
        <p:spPr>
          <a:xfrm>
            <a:off x="6499652" y="6091882"/>
            <a:ext cx="2446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Vendramin et al, EMBO J (2021)</a:t>
            </a:r>
          </a:p>
        </p:txBody>
      </p:sp>
    </p:spTree>
    <p:extLst>
      <p:ext uri="{BB962C8B-B14F-4D97-AF65-F5344CB8AC3E}">
        <p14:creationId xmlns:p14="http://schemas.microsoft.com/office/powerpoint/2010/main" val="322767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F1403-BA62-9C3B-90E2-A22114E7D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77E23-7209-F318-5F01-A5CF15BA9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281" y="130346"/>
            <a:ext cx="10515600" cy="1325563"/>
          </a:xfrm>
        </p:spPr>
        <p:txBody>
          <a:bodyPr/>
          <a:lstStyle/>
          <a:p>
            <a:r>
              <a:rPr lang="en-GB" sz="3600" b="1" dirty="0">
                <a:solidFill>
                  <a:srgbClr val="3A1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Implications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804CB-BFF2-47E3-6AFD-C1774A1FB7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842" y="1454923"/>
            <a:ext cx="10515600" cy="332714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Clinical challenges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Relapse despite initial response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Variable outcome across patients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Evolutionary-based treatment strategies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Combination therapies to limit evolutionary escape routes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Adaptive therapy (manage, don’t eradicate)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Monitoring evolution (liquid biopsies)</a:t>
            </a:r>
          </a:p>
          <a:p>
            <a:pPr lvl="1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7DD93D-05C7-E453-4425-59E38077E9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623" t="23093" r="1623" b="61771"/>
          <a:stretch>
            <a:fillRect/>
          </a:stretch>
        </p:blipFill>
        <p:spPr>
          <a:xfrm>
            <a:off x="2224216" y="5053914"/>
            <a:ext cx="7611763" cy="14457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FC0AD6-772B-3282-5589-28BC3C42B0EA}"/>
              </a:ext>
            </a:extLst>
          </p:cNvPr>
          <p:cNvSpPr txBox="1"/>
          <p:nvPr/>
        </p:nvSpPr>
        <p:spPr>
          <a:xfrm>
            <a:off x="6314300" y="6400802"/>
            <a:ext cx="2446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Vendramin et al, EMBO J (2021)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8CC1C6-BE12-94FD-4FEF-EBD250F0F85C}"/>
              </a:ext>
            </a:extLst>
          </p:cNvPr>
          <p:cNvSpPr txBox="1"/>
          <p:nvPr/>
        </p:nvSpPr>
        <p:spPr>
          <a:xfrm>
            <a:off x="597709" y="5772517"/>
            <a:ext cx="19276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Adaptive therapy</a:t>
            </a:r>
          </a:p>
        </p:txBody>
      </p:sp>
      <p:pic>
        <p:nvPicPr>
          <p:cNvPr id="7" name="Picture 6" descr="A diagram of cell division&#10;&#10;AI-generated content may be incorrect.">
            <a:extLst>
              <a:ext uri="{FF2B5EF4-FFF2-40B4-BE49-F238E27FC236}">
                <a16:creationId xmlns:a16="http://schemas.microsoft.com/office/drawing/2014/main" id="{7625E100-207C-530F-A3C9-951BAA65B8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642" t="7514" r="11111" b="11622"/>
          <a:stretch>
            <a:fillRect/>
          </a:stretch>
        </p:blipFill>
        <p:spPr>
          <a:xfrm>
            <a:off x="10429103" y="5770602"/>
            <a:ext cx="1606378" cy="96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152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0A4FA-294C-FEEF-3E45-5B5A6B1B4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E3AF3-20F0-F6CF-D8D4-CA9AF394E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281" y="130346"/>
            <a:ext cx="10515600" cy="1325563"/>
          </a:xfrm>
        </p:spPr>
        <p:txBody>
          <a:bodyPr/>
          <a:lstStyle/>
          <a:p>
            <a:r>
              <a:rPr lang="en-GB" sz="3600" b="1" dirty="0">
                <a:solidFill>
                  <a:srgbClr val="3A1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Prostate Cancer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D16DE-D512-C036-4862-CD83EDF05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767" y="1380781"/>
            <a:ext cx="10515600" cy="4229187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Slow-growing cancer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Treatment is sometimes not required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More men die with prostate cancer than because of 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Could we identify more aggressive cancers at diagnosis?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 there molecular determinants of progression?</a:t>
            </a:r>
          </a:p>
          <a:p>
            <a:pPr>
              <a:lnSpc>
                <a:spcPct val="150000"/>
              </a:lnSpc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ReIMAGINE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prostate cancer risk study</a:t>
            </a:r>
          </a:p>
          <a:p>
            <a:pPr lvl="1" fontAlgn="ctr">
              <a:lnSpc>
                <a:spcPct val="150000"/>
              </a:lnSpc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~ 1, 000 men recruited</a:t>
            </a:r>
          </a:p>
          <a:p>
            <a:pPr lvl="1" fontAlgn="ctr">
              <a:lnSpc>
                <a:spcPct val="150000"/>
              </a:lnSpc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Clinical, imaging and molecular data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Cancer Research uk Logo PNG Vector">
            <a:extLst>
              <a:ext uri="{FF2B5EF4-FFF2-40B4-BE49-F238E27FC236}">
                <a16:creationId xmlns:a16="http://schemas.microsoft.com/office/drawing/2014/main" id="{410DEF5A-08A2-E1E8-C211-45C4C2F8D3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" t="25882" r="-508" b="23455"/>
          <a:stretch>
            <a:fillRect/>
          </a:stretch>
        </p:blipFill>
        <p:spPr bwMode="auto">
          <a:xfrm>
            <a:off x="1715677" y="6272506"/>
            <a:ext cx="979025" cy="51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A8E975-88BF-2904-6462-79DE76591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761" y="6278252"/>
            <a:ext cx="1252596" cy="494907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4D1CD2E0-A017-47FB-FBBE-B7409A3D3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039" y="6181966"/>
            <a:ext cx="900931" cy="60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https://mrc.ukri.org/mrc/assets/Image/logos/4%20-%20logo%20colour%20mrc.png">
            <a:extLst>
              <a:ext uri="{FF2B5EF4-FFF2-40B4-BE49-F238E27FC236}">
                <a16:creationId xmlns:a16="http://schemas.microsoft.com/office/drawing/2014/main" id="{8FE2AD6E-187E-7F55-45EC-0136FF256383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112" y="6325386"/>
            <a:ext cx="791632" cy="3676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5920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53054-66D8-6B06-26CC-C2F9DD8D6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377B4-FB17-DDA0-8BDA-03FC59C1D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281" y="130346"/>
            <a:ext cx="10515600" cy="1325563"/>
          </a:xfrm>
        </p:spPr>
        <p:txBody>
          <a:bodyPr/>
          <a:lstStyle/>
          <a:p>
            <a:r>
              <a:rPr lang="en-GB" sz="3600" b="1" dirty="0">
                <a:solidFill>
                  <a:srgbClr val="3A1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Advanced Disease Study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8BE33-B99C-C0B7-583D-2DB030A12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38367"/>
            <a:ext cx="8805421" cy="2310714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6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Serial liquid biopsies integrated with post-mortem tissue samples</a:t>
            </a:r>
          </a:p>
          <a:p>
            <a:pPr>
              <a:lnSpc>
                <a:spcPct val="16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Detailed clinical information</a:t>
            </a:r>
          </a:p>
          <a:p>
            <a:pPr>
              <a:lnSpc>
                <a:spcPct val="16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Accurate reconstruction of clonal evolution and selection through treatment history </a:t>
            </a:r>
          </a:p>
          <a:p>
            <a:pPr lvl="1">
              <a:lnSpc>
                <a:spcPct val="16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Link treatment to clonal dynamics</a:t>
            </a:r>
          </a:p>
          <a:p>
            <a:pPr lvl="1">
              <a:lnSpc>
                <a:spcPct val="16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 insights into treatment resistance mechanisms </a:t>
            </a:r>
          </a:p>
          <a:p>
            <a:pPr lvl="1">
              <a:lnSpc>
                <a:spcPct val="1600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1">
            <a:extLst>
              <a:ext uri="{FF2B5EF4-FFF2-40B4-BE49-F238E27FC236}">
                <a16:creationId xmlns:a16="http://schemas.microsoft.com/office/drawing/2014/main" id="{9593095B-DBA9-D277-35A0-5643D253B2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33503" b="28035"/>
          <a:stretch>
            <a:fillRect/>
          </a:stretch>
        </p:blipFill>
        <p:spPr>
          <a:xfrm>
            <a:off x="1219766" y="1322175"/>
            <a:ext cx="5045894" cy="2743198"/>
          </a:xfrm>
          <a:prstGeom prst="rect">
            <a:avLst/>
          </a:prstGeom>
        </p:spPr>
      </p:pic>
      <p:pic>
        <p:nvPicPr>
          <p:cNvPr id="5" name="Graphic 1">
            <a:extLst>
              <a:ext uri="{FF2B5EF4-FFF2-40B4-BE49-F238E27FC236}">
                <a16:creationId xmlns:a16="http://schemas.microsoft.com/office/drawing/2014/main" id="{BB0966CB-EE05-E822-063B-10FD8A9A12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54175" b="66937"/>
          <a:stretch>
            <a:fillRect/>
          </a:stretch>
        </p:blipFill>
        <p:spPr>
          <a:xfrm>
            <a:off x="6734432" y="1139761"/>
            <a:ext cx="2755557" cy="2810118"/>
          </a:xfrm>
          <a:prstGeom prst="rect">
            <a:avLst/>
          </a:prstGeom>
        </p:spPr>
      </p:pic>
      <p:pic>
        <p:nvPicPr>
          <p:cNvPr id="7" name="Picture 2" descr="Cancer Research uk Logo PNG Vector">
            <a:extLst>
              <a:ext uri="{FF2B5EF4-FFF2-40B4-BE49-F238E27FC236}">
                <a16:creationId xmlns:a16="http://schemas.microsoft.com/office/drawing/2014/main" id="{FB315443-CC93-B7D6-3E07-35D2F64791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" t="25882" r="-508" b="23455"/>
          <a:stretch>
            <a:fillRect/>
          </a:stretch>
        </p:blipFill>
        <p:spPr bwMode="auto">
          <a:xfrm>
            <a:off x="9841583" y="6253652"/>
            <a:ext cx="979025" cy="51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6939CA-7527-1E7B-FADB-E09EEC02D8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9404" y="6249971"/>
            <a:ext cx="1252596" cy="494907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74543A22-83D7-3F18-B379-799C3EABF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500" y="6153685"/>
            <a:ext cx="900931" cy="60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https://mrc.ukri.org/mrc/assets/Image/logos/4%20-%20logo%20colour%20mrc.png">
            <a:extLst>
              <a:ext uri="{FF2B5EF4-FFF2-40B4-BE49-F238E27FC236}">
                <a16:creationId xmlns:a16="http://schemas.microsoft.com/office/drawing/2014/main" id="{4A13B23E-C7B8-5844-D9E0-3A235FF41701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029" y="6325386"/>
            <a:ext cx="791632" cy="3676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6551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2E2DE-D610-8112-D34F-30EE231B0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AFC6A-200B-0506-0734-57FAD27F6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281" y="130346"/>
            <a:ext cx="10515600" cy="1325563"/>
          </a:xfrm>
        </p:spPr>
        <p:txBody>
          <a:bodyPr/>
          <a:lstStyle/>
          <a:p>
            <a:r>
              <a:rPr lang="en-GB" sz="3600" b="1" dirty="0">
                <a:solidFill>
                  <a:srgbClr val="3A1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56860-DFA8-13FA-A16E-A043620F33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Cancer is a heterogeneous, evolving system that follows Darwinian evolution</a:t>
            </a:r>
          </a:p>
          <a:p>
            <a:pPr>
              <a:lnSpc>
                <a:spcPct val="170000"/>
              </a:lnSpc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 evolutionary perspective is essential for understanding progression and treatment resistance</a:t>
            </a:r>
          </a:p>
          <a:p>
            <a:pPr>
              <a:lnSpc>
                <a:spcPct val="170000"/>
              </a:lnSpc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Evolution-aware strategies might improve treatment</a:t>
            </a:r>
          </a:p>
          <a:p>
            <a:pPr>
              <a:lnSpc>
                <a:spcPct val="170000"/>
              </a:lnSpc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“Nothing in </a:t>
            </a: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Biology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Makes Sense Except in the Light of Evolution” (Theodosius Dobzhansky)</a:t>
            </a:r>
          </a:p>
        </p:txBody>
      </p:sp>
    </p:spTree>
    <p:extLst>
      <p:ext uri="{BB962C8B-B14F-4D97-AF65-F5344CB8AC3E}">
        <p14:creationId xmlns:p14="http://schemas.microsoft.com/office/powerpoint/2010/main" val="1870778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BC2E2-1652-AAC9-48FA-1BB513DFD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9F9A1-6C6F-A61B-7961-7999F54F0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281" y="130346"/>
            <a:ext cx="10515600" cy="1325563"/>
          </a:xfrm>
        </p:spPr>
        <p:txBody>
          <a:bodyPr/>
          <a:lstStyle/>
          <a:p>
            <a:r>
              <a:rPr lang="en-GB" sz="3600" b="1" dirty="0">
                <a:solidFill>
                  <a:srgbClr val="3A1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24D0A-FF4F-A3D9-D32C-378238A54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Cancer is a heterogeneous, evolving system that follows Darwinian evolution</a:t>
            </a:r>
          </a:p>
          <a:p>
            <a:pPr>
              <a:lnSpc>
                <a:spcPct val="17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evolutionary perspective is essential for understanding progression and treatment resistance</a:t>
            </a:r>
          </a:p>
          <a:p>
            <a:pPr>
              <a:lnSpc>
                <a:spcPct val="170000"/>
              </a:lnSpc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Evolution-aware strategies might improve treatment</a:t>
            </a:r>
          </a:p>
          <a:p>
            <a:pPr>
              <a:lnSpc>
                <a:spcPct val="170000"/>
              </a:lnSpc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“Nothing in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Cancer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Makes Sense Except in the Light of Evolution” (Prof Mel Greaves, Founding Director, Centre of Evolution and Cancer, The Institute of Cancer Research)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640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6623</TotalTime>
  <Words>609</Words>
  <Application>Microsoft Macintosh PowerPoint</Application>
  <PresentationFormat>Widescreen</PresentationFormat>
  <Paragraphs>112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PowerPoint Presentation</vt:lpstr>
      <vt:lpstr>How Does Cancer Develop?</vt:lpstr>
      <vt:lpstr>Generating Variation</vt:lpstr>
      <vt:lpstr>Selection Pressures</vt:lpstr>
      <vt:lpstr>Clonal Evolution</vt:lpstr>
      <vt:lpstr>Cancer Genomics</vt:lpstr>
      <vt:lpstr>Phylogenetic Tree Analysis</vt:lpstr>
      <vt:lpstr>Liquid Biopsies</vt:lpstr>
      <vt:lpstr>Therapy as Selection</vt:lpstr>
      <vt:lpstr>Clinical Implications</vt:lpstr>
      <vt:lpstr>Prostate Cancer</vt:lpstr>
      <vt:lpstr>Advanced Disease Study</vt:lpstr>
      <vt:lpstr>Conclusion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Stefano Lise</dc:creator>
  <cp:lastModifiedBy>Stefano Lise</cp:lastModifiedBy>
  <cp:revision>41</cp:revision>
  <dcterms:created xsi:type="dcterms:W3CDTF">2026-05-01T10:02:22Z</dcterms:created>
  <dcterms:modified xsi:type="dcterms:W3CDTF">2026-05-14T19:31:13Z</dcterms:modified>
</cp:coreProperties>
</file>